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98" r:id="rId2"/>
    <p:sldId id="299" r:id="rId3"/>
    <p:sldId id="434" r:id="rId4"/>
    <p:sldId id="435" r:id="rId5"/>
    <p:sldId id="402" r:id="rId6"/>
    <p:sldId id="401" r:id="rId7"/>
    <p:sldId id="439" r:id="rId8"/>
    <p:sldId id="430" r:id="rId9"/>
    <p:sldId id="436" r:id="rId10"/>
    <p:sldId id="412" r:id="rId11"/>
    <p:sldId id="358" r:id="rId12"/>
    <p:sldId id="440" r:id="rId13"/>
    <p:sldId id="433" r:id="rId14"/>
    <p:sldId id="417" r:id="rId15"/>
    <p:sldId id="427" r:id="rId16"/>
    <p:sldId id="429" r:id="rId17"/>
    <p:sldId id="441" r:id="rId18"/>
    <p:sldId id="393" r:id="rId1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anek" initials="v"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BDEFD6"/>
    <a:srgbClr val="F8FB9B"/>
    <a:srgbClr val="F7D99B"/>
    <a:srgbClr val="A3EFFB"/>
    <a:srgbClr val="DCC224"/>
    <a:srgbClr val="D5C239"/>
    <a:srgbClr val="CCB822"/>
    <a:srgbClr val="DFC821"/>
    <a:srgbClr val="800000"/>
    <a:srgbClr val="7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80" autoAdjust="0"/>
    <p:restoredTop sz="69570" autoAdjust="0"/>
  </p:normalViewPr>
  <p:slideViewPr>
    <p:cSldViewPr>
      <p:cViewPr>
        <p:scale>
          <a:sx n="100" d="100"/>
          <a:sy n="100" d="100"/>
        </p:scale>
        <p:origin x="-1518" y="-72"/>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8471B1A3-9C4E-4504-96C3-FD95B4F97EF5}" type="datetimeFigureOut">
              <a:rPr lang="en-US" smtClean="0"/>
              <a:pPr/>
              <a:t>12/8/2011</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94A7AA20-5A45-41E4-BB61-C9254133764C}" type="slidenum">
              <a:rPr lang="en-US" smtClean="0"/>
              <a:pPr/>
              <a:t>‹#›</a:t>
            </a:fld>
            <a:endParaRPr lang="en-US" dirty="0"/>
          </a:p>
        </p:txBody>
      </p:sp>
    </p:spTree>
    <p:extLst>
      <p:ext uri="{BB962C8B-B14F-4D97-AF65-F5344CB8AC3E}">
        <p14:creationId xmlns:p14="http://schemas.microsoft.com/office/powerpoint/2010/main" val="8975944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4803E3A-405F-4DD3-B4DD-5040099503D5}" type="datetimeFigureOut">
              <a:rPr lang="en-US" smtClean="0"/>
              <a:pPr/>
              <a:t>12/8/2011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33497E0-12AF-4B42-A030-1A9530274675}" type="slidenum">
              <a:rPr lang="en-US" smtClean="0"/>
              <a:pPr/>
              <a:t>‹#›</a:t>
            </a:fld>
            <a:endParaRPr lang="en-US" dirty="0"/>
          </a:p>
        </p:txBody>
      </p:sp>
    </p:spTree>
    <p:extLst>
      <p:ext uri="{BB962C8B-B14F-4D97-AF65-F5344CB8AC3E}">
        <p14:creationId xmlns:p14="http://schemas.microsoft.com/office/powerpoint/2010/main" val="1897593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TextEdit="1"/>
          </p:cNvSpPr>
          <p:nvPr>
            <p:ph type="sldImg"/>
          </p:nvPr>
        </p:nvSpPr>
        <p:spPr bwMode="auto">
          <a:xfrm>
            <a:off x="1168400" y="685800"/>
            <a:ext cx="4673600" cy="3505200"/>
          </a:xfrm>
          <a:noFill/>
          <a:ln>
            <a:solidFill>
              <a:srgbClr val="000000"/>
            </a:solidFill>
            <a:miter lim="800000"/>
            <a:headEnd/>
            <a:tailEnd/>
          </a:ln>
        </p:spPr>
      </p:sp>
      <p:sp>
        <p:nvSpPr>
          <p:cNvPr id="12290" name="Rectangle 3"/>
          <p:cNvSpPr>
            <a:spLocks noGrp="1"/>
          </p:cNvSpPr>
          <p:nvPr>
            <p:ph type="body" idx="1"/>
          </p:nvPr>
        </p:nvSpPr>
        <p:spPr>
          <a:xfrm>
            <a:off x="913625" y="4419018"/>
            <a:ext cx="5183152" cy="4191450"/>
          </a:xfrm>
          <a:noFill/>
          <a:ln/>
        </p:spPr>
        <p:txBody>
          <a:bodyPr/>
          <a:lstStyle/>
          <a:p>
            <a:pPr eaLnBrk="1" hangingPunct="1"/>
            <a:endParaRPr lang="en-US" sz="1200" dirty="0" smtClean="0">
              <a:latin typeface="Arial" pitchFamily="34" charset="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20000"/>
              </a:spcBef>
              <a:buClr>
                <a:schemeClr val="accent2"/>
              </a:buClr>
            </a:pPr>
            <a:r>
              <a:rPr lang="en-GB" altLang="en-US" sz="1100" b="0" dirty="0" smtClean="0">
                <a:latin typeface="Arial" pitchFamily="34" charset="0"/>
                <a:ea typeface="Osaka"/>
                <a:cs typeface="Arial" pitchFamily="34" charset="0"/>
              </a:rPr>
              <a:t>Scope: </a:t>
            </a:r>
            <a:r>
              <a:rPr lang="en-US" sz="1100" dirty="0" smtClean="0">
                <a:latin typeface="Arial" pitchFamily="34" charset="0"/>
                <a:ea typeface="Osaka"/>
                <a:cs typeface="Arial" pitchFamily="34" charset="0"/>
              </a:rPr>
              <a:t>100% of the final design, fabrication, assembly, testing, and shipment </a:t>
            </a:r>
          </a:p>
          <a:p>
            <a:pPr>
              <a:spcBef>
                <a:spcPct val="20000"/>
              </a:spcBef>
              <a:buClr>
                <a:schemeClr val="accent2"/>
              </a:buClr>
            </a:pPr>
            <a:endParaRPr lang="en-US" altLang="en-US" sz="1100" dirty="0" smtClean="0">
              <a:latin typeface="Arial" pitchFamily="34" charset="0"/>
              <a:ea typeface="Osaka"/>
              <a:cs typeface="Arial" pitchFamily="34" charset="0"/>
            </a:endParaRPr>
          </a:p>
          <a:p>
            <a:pPr>
              <a:spcBef>
                <a:spcPct val="20000"/>
              </a:spcBef>
              <a:buClr>
                <a:schemeClr val="accent2"/>
              </a:buClr>
            </a:pPr>
            <a:r>
              <a:rPr lang="en-US" altLang="en-US" sz="1100" dirty="0" smtClean="0">
                <a:latin typeface="Arial" pitchFamily="34" charset="0"/>
                <a:ea typeface="Osaka"/>
                <a:cs typeface="Arial" pitchFamily="34" charset="0"/>
              </a:rPr>
              <a:t>Separates hydrogen isotopes from </a:t>
            </a:r>
            <a:r>
              <a:rPr lang="en-US" altLang="en-US" sz="1100" dirty="0" err="1" smtClean="0">
                <a:latin typeface="Arial" pitchFamily="34" charset="0"/>
                <a:ea typeface="Osaka"/>
                <a:cs typeface="Arial" pitchFamily="34" charset="0"/>
              </a:rPr>
              <a:t>tokamak</a:t>
            </a:r>
            <a:r>
              <a:rPr lang="en-US" altLang="en-US" sz="1100" dirty="0" smtClean="0">
                <a:latin typeface="Arial" pitchFamily="34" charset="0"/>
                <a:ea typeface="Osaka"/>
                <a:cs typeface="Arial" pitchFamily="34" charset="0"/>
              </a:rPr>
              <a:t> exhaust</a:t>
            </a:r>
          </a:p>
          <a:p>
            <a:pPr>
              <a:spcBef>
                <a:spcPct val="0"/>
              </a:spcBef>
            </a:pPr>
            <a:endParaRPr lang="en-US" sz="1100" b="1" dirty="0" smtClean="0">
              <a:latin typeface="Arial" pitchFamily="34" charset="0"/>
              <a:cs typeface="Arial" pitchFamily="34" charset="0"/>
            </a:endParaRPr>
          </a:p>
          <a:p>
            <a:pPr marL="171450" indent="-171450">
              <a:spcBef>
                <a:spcPct val="0"/>
              </a:spcBef>
              <a:buFont typeface="Arial" pitchFamily="34" charset="0"/>
              <a:buChar char="•"/>
            </a:pPr>
            <a:r>
              <a:rPr lang="en-US" sz="1100" b="0" dirty="0" smtClean="0">
                <a:latin typeface="Arial" pitchFamily="34" charset="0"/>
                <a:cs typeface="Arial" pitchFamily="34" charset="0"/>
              </a:rPr>
              <a:t>State of the Fusion experimental program: </a:t>
            </a:r>
            <a:r>
              <a:rPr lang="en-US" sz="1100" b="0" dirty="0" smtClean="0">
                <a:latin typeface="Arial" pitchFamily="34" charset="0"/>
                <a:ea typeface="Osaka"/>
                <a:cs typeface="Arial" pitchFamily="34" charset="0"/>
              </a:rPr>
              <a:t>TFTR had 10 g of tritium on site</a:t>
            </a:r>
          </a:p>
          <a:p>
            <a:pPr marL="171450" indent="-171450">
              <a:spcBef>
                <a:spcPct val="0"/>
              </a:spcBef>
              <a:buFont typeface="Arial" pitchFamily="34" charset="0"/>
              <a:buChar char="•"/>
            </a:pPr>
            <a:r>
              <a:rPr lang="en-US" sz="1100" b="0" dirty="0" smtClean="0">
                <a:latin typeface="Arial" pitchFamily="34" charset="0"/>
                <a:cs typeface="Arial" pitchFamily="34" charset="0"/>
              </a:rPr>
              <a:t>ITER Requirements: </a:t>
            </a:r>
            <a:r>
              <a:rPr lang="en-US" sz="1100" b="0" dirty="0" smtClean="0">
                <a:latin typeface="Arial" pitchFamily="34" charset="0"/>
                <a:ea typeface="Osaka"/>
                <a:cs typeface="Arial" pitchFamily="34" charset="0"/>
              </a:rPr>
              <a:t>4kg of tritium on site, 10X throughput of other tritium facilities</a:t>
            </a:r>
          </a:p>
          <a:p>
            <a:pPr marL="171450" indent="-171450">
              <a:spcBef>
                <a:spcPct val="0"/>
              </a:spcBef>
              <a:buFont typeface="Arial" pitchFamily="34" charset="0"/>
              <a:buChar char="•"/>
            </a:pPr>
            <a:r>
              <a:rPr lang="en-US" sz="1100" b="0" dirty="0" smtClean="0">
                <a:latin typeface="Arial" pitchFamily="34" charset="0"/>
                <a:cs typeface="Arial" pitchFamily="34" charset="0"/>
              </a:rPr>
              <a:t>Technical Challenges for TEP: - Scale-up from </a:t>
            </a:r>
            <a:r>
              <a:rPr lang="en-US" sz="1100" dirty="0" smtClean="0">
                <a:latin typeface="Arial" pitchFamily="34" charset="0"/>
                <a:cs typeface="Arial" pitchFamily="34" charset="0"/>
              </a:rPr>
              <a:t>existing experience (~10x </a:t>
            </a:r>
            <a:r>
              <a:rPr lang="en-US" sz="1100" dirty="0" err="1" smtClean="0">
                <a:latin typeface="Arial" pitchFamily="34" charset="0"/>
                <a:cs typeface="Arial" pitchFamily="34" charset="0"/>
              </a:rPr>
              <a:t>flowrate</a:t>
            </a:r>
            <a:r>
              <a:rPr lang="en-US" sz="1100" dirty="0" smtClean="0">
                <a:latin typeface="Arial" pitchFamily="34" charset="0"/>
                <a:cs typeface="Arial" pitchFamily="34" charset="0"/>
              </a:rPr>
              <a:t>)</a:t>
            </a:r>
          </a:p>
          <a:p>
            <a:pPr>
              <a:spcBef>
                <a:spcPct val="0"/>
              </a:spcBef>
            </a:pPr>
            <a:endParaRPr lang="en-US" sz="1100" dirty="0" smtClean="0">
              <a:latin typeface="Arial" pitchFamily="34" charset="0"/>
              <a:cs typeface="Arial" pitchFamily="34" charset="0"/>
            </a:endParaRPr>
          </a:p>
          <a:p>
            <a:r>
              <a:rPr lang="en-US" sz="1100" kern="1200" dirty="0" smtClean="0">
                <a:solidFill>
                  <a:schemeClr val="tx1"/>
                </a:solidFill>
                <a:effectLst/>
                <a:latin typeface="Arial" pitchFamily="34" charset="0"/>
                <a:ea typeface="+mn-ea"/>
                <a:cs typeface="Arial" pitchFamily="34" charset="0"/>
              </a:rPr>
              <a:t>The US has performed these type of operations for many years. The ITER TEP technical challenge is to perform these operations ten times faster than it has been done before -- and still yield the same results of no impurities to the isotope separation system (ISS) and extremely low tritium to the delivery </a:t>
            </a:r>
            <a:r>
              <a:rPr lang="en-US" sz="1100" kern="1200" dirty="0" err="1" smtClean="0">
                <a:solidFill>
                  <a:schemeClr val="tx1"/>
                </a:solidFill>
                <a:effectLst/>
                <a:latin typeface="Arial" pitchFamily="34" charset="0"/>
                <a:ea typeface="+mn-ea"/>
                <a:cs typeface="Arial" pitchFamily="34" charset="0"/>
              </a:rPr>
              <a:t>detritiation</a:t>
            </a:r>
            <a:r>
              <a:rPr lang="en-US" sz="1100" kern="1200" dirty="0" smtClean="0">
                <a:solidFill>
                  <a:schemeClr val="tx1"/>
                </a:solidFill>
                <a:effectLst/>
                <a:latin typeface="Arial" pitchFamily="34" charset="0"/>
                <a:ea typeface="+mn-ea"/>
                <a:cs typeface="Arial" pitchFamily="34" charset="0"/>
              </a:rPr>
              <a:t> system (DS).</a:t>
            </a:r>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C8D9F8A-27E1-4322-99B1-7874B4F339A5}" type="slidenum">
              <a:rPr lang="en-US"/>
              <a:pPr fontAlgn="base">
                <a:spcBef>
                  <a:spcPct val="0"/>
                </a:spcBef>
                <a:spcAft>
                  <a:spcPct val="0"/>
                </a:spcAft>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100" dirty="0" smtClean="0">
                <a:latin typeface="Arial" pitchFamily="34" charset="0"/>
                <a:cs typeface="Arial" pitchFamily="34" charset="0"/>
              </a:rPr>
              <a:t>PDR is happening in </a:t>
            </a:r>
            <a:r>
              <a:rPr lang="en-US" sz="1100" dirty="0" err="1" smtClean="0">
                <a:latin typeface="Arial" pitchFamily="34" charset="0"/>
                <a:cs typeface="Arial" pitchFamily="34" charset="0"/>
              </a:rPr>
              <a:t>Cadarache</a:t>
            </a:r>
            <a:r>
              <a:rPr lang="en-US" sz="1100" dirty="0" smtClean="0">
                <a:latin typeface="Arial" pitchFamily="34" charset="0"/>
                <a:cs typeface="Arial" pitchFamily="34" charset="0"/>
              </a:rPr>
              <a:t> week of December 5</a:t>
            </a:r>
            <a:r>
              <a:rPr lang="en-US" sz="1100" baseline="30000" dirty="0" smtClean="0">
                <a:latin typeface="Arial" pitchFamily="34" charset="0"/>
                <a:cs typeface="Arial" pitchFamily="34" charset="0"/>
              </a:rPr>
              <a:t>th</a:t>
            </a:r>
            <a:r>
              <a:rPr lang="en-US" sz="1100" dirty="0" smtClean="0">
                <a:latin typeface="Arial" pitchFamily="34" charset="0"/>
                <a:cs typeface="Arial" pitchFamily="34" charset="0"/>
              </a:rPr>
              <a:t>.</a:t>
            </a:r>
          </a:p>
          <a:p>
            <a:endParaRPr lang="en-US" sz="1100" dirty="0" smtClean="0">
              <a:latin typeface="Arial" pitchFamily="34" charset="0"/>
              <a:cs typeface="Arial" pitchFamily="34" charset="0"/>
            </a:endParaRPr>
          </a:p>
          <a:p>
            <a:r>
              <a:rPr lang="en-US" sz="1100" kern="1200" dirty="0" smtClean="0">
                <a:solidFill>
                  <a:schemeClr val="tx1"/>
                </a:solidFill>
                <a:effectLst/>
                <a:latin typeface="Arial" pitchFamily="34" charset="0"/>
                <a:ea typeface="+mn-ea"/>
                <a:cs typeface="Arial" pitchFamily="34" charset="0"/>
              </a:rPr>
              <a:t>The scope of the Standard Vacuum Components includes:</a:t>
            </a:r>
          </a:p>
          <a:p>
            <a:pPr marL="0" indent="0">
              <a:buFont typeface="Arial" pitchFamily="34" charset="0"/>
              <a:buNone/>
            </a:pPr>
            <a:r>
              <a:rPr lang="en-US" sz="1100" kern="1200" dirty="0" smtClean="0">
                <a:solidFill>
                  <a:schemeClr val="tx1"/>
                </a:solidFill>
                <a:effectLst/>
                <a:latin typeface="Arial" pitchFamily="34" charset="0"/>
                <a:ea typeface="+mn-ea"/>
                <a:cs typeface="Arial" pitchFamily="34" charset="0"/>
              </a:rPr>
              <a:t>The design, fabrication and delivery of all the vacuum manifolds (stainless steel piping ranging in size from ½ to 12 inches in diameter).</a:t>
            </a:r>
          </a:p>
          <a:p>
            <a:pPr marL="0" indent="0">
              <a:buFont typeface="Arial" pitchFamily="34" charset="0"/>
              <a:buNone/>
            </a:pPr>
            <a:r>
              <a:rPr lang="en-US" sz="1100" kern="1200" dirty="0" smtClean="0">
                <a:solidFill>
                  <a:schemeClr val="tx1"/>
                </a:solidFill>
                <a:effectLst/>
                <a:latin typeface="Arial" pitchFamily="34" charset="0"/>
                <a:ea typeface="+mn-ea"/>
                <a:cs typeface="Arial" pitchFamily="34" charset="0"/>
              </a:rPr>
              <a:t>The procurement and delivery of a large quantity of: </a:t>
            </a:r>
          </a:p>
          <a:p>
            <a:pPr marL="628650" lvl="1" indent="-171450">
              <a:buFont typeface="Arial" pitchFamily="34" charset="0"/>
              <a:buChar char="•"/>
            </a:pPr>
            <a:r>
              <a:rPr lang="en-US" sz="1100" kern="1200" dirty="0" smtClean="0">
                <a:solidFill>
                  <a:schemeClr val="tx1"/>
                </a:solidFill>
                <a:effectLst/>
                <a:latin typeface="Arial" pitchFamily="34" charset="0"/>
                <a:ea typeface="+mn-ea"/>
                <a:cs typeface="Arial" pitchFamily="34" charset="0"/>
              </a:rPr>
              <a:t>vacuum test equipment for the initial receiving test and inspection of ITER components. According to Mike H, </a:t>
            </a:r>
            <a:r>
              <a:rPr lang="en-US" sz="1100" kern="1200" dirty="0" smtClean="0">
                <a:solidFill>
                  <a:schemeClr val="tx1"/>
                </a:solidFill>
                <a:effectLst/>
                <a:latin typeface="+mn-lt"/>
                <a:ea typeface="+mn-ea"/>
                <a:cs typeface="+mn-cs"/>
              </a:rPr>
              <a:t>this equipment will be the first USDA supplied items to ITER. </a:t>
            </a:r>
            <a:r>
              <a:rPr lang="en-US" sz="1100" kern="1200" dirty="0" smtClean="0">
                <a:solidFill>
                  <a:schemeClr val="tx1"/>
                </a:solidFill>
                <a:effectLst/>
                <a:latin typeface="Arial" pitchFamily="34" charset="0"/>
                <a:ea typeface="+mn-ea"/>
                <a:cs typeface="Arial" pitchFamily="34" charset="0"/>
              </a:rPr>
              <a:t>This must</a:t>
            </a:r>
            <a:r>
              <a:rPr lang="en-US" sz="1100" kern="1200" baseline="0" dirty="0" smtClean="0">
                <a:solidFill>
                  <a:schemeClr val="tx1"/>
                </a:solidFill>
                <a:effectLst/>
                <a:latin typeface="Arial" pitchFamily="34" charset="0"/>
                <a:ea typeface="+mn-ea"/>
                <a:cs typeface="Arial" pitchFamily="34" charset="0"/>
              </a:rPr>
              <a:t> be delivered </a:t>
            </a:r>
            <a:r>
              <a:rPr lang="en-US" sz="1100" kern="1200" baseline="0" smtClean="0">
                <a:solidFill>
                  <a:schemeClr val="tx1"/>
                </a:solidFill>
                <a:effectLst/>
                <a:latin typeface="Arial" pitchFamily="34" charset="0"/>
                <a:ea typeface="+mn-ea"/>
                <a:cs typeface="Arial" pitchFamily="34" charset="0"/>
              </a:rPr>
              <a:t>by </a:t>
            </a:r>
            <a:r>
              <a:rPr lang="en-US" sz="1200" kern="1200" smtClean="0">
                <a:solidFill>
                  <a:schemeClr val="tx1"/>
                </a:solidFill>
                <a:effectLst/>
                <a:latin typeface="+mn-lt"/>
                <a:ea typeface="+mn-ea"/>
                <a:cs typeface="+mn-cs"/>
              </a:rPr>
              <a:t>3-Dec-2012 </a:t>
            </a:r>
            <a:r>
              <a:rPr lang="en-US" sz="1200" kern="1200" dirty="0" smtClean="0">
                <a:solidFill>
                  <a:schemeClr val="tx1"/>
                </a:solidFill>
                <a:effectLst/>
                <a:latin typeface="+mn-lt"/>
                <a:ea typeface="+mn-ea"/>
                <a:cs typeface="+mn-cs"/>
              </a:rPr>
              <a:t>(but deliveries</a:t>
            </a:r>
            <a:r>
              <a:rPr lang="en-US" sz="1200" kern="1200" baseline="0" dirty="0" smtClean="0">
                <a:solidFill>
                  <a:schemeClr val="tx1"/>
                </a:solidFill>
                <a:effectLst/>
                <a:latin typeface="+mn-lt"/>
                <a:ea typeface="+mn-ea"/>
                <a:cs typeface="+mn-cs"/>
              </a:rPr>
              <a:t> will occur through 2012)</a:t>
            </a:r>
            <a:r>
              <a:rPr lang="en-US" sz="1200" kern="1200" dirty="0" smtClean="0">
                <a:solidFill>
                  <a:schemeClr val="tx1"/>
                </a:solidFill>
                <a:effectLst/>
                <a:latin typeface="+mn-lt"/>
                <a:ea typeface="+mn-ea"/>
                <a:cs typeface="+mn-cs"/>
              </a:rPr>
              <a:t>.</a:t>
            </a:r>
            <a:endParaRPr lang="en-US" sz="1100" kern="1200" dirty="0" smtClean="0">
              <a:solidFill>
                <a:schemeClr val="tx1"/>
              </a:solidFill>
              <a:effectLst/>
              <a:latin typeface="Arial" pitchFamily="34" charset="0"/>
              <a:ea typeface="+mn-ea"/>
              <a:cs typeface="Arial" pitchFamily="34" charset="0"/>
            </a:endParaRPr>
          </a:p>
          <a:p>
            <a:pPr marL="628650" lvl="1" indent="-171450">
              <a:buFont typeface="Arial" pitchFamily="34" charset="0"/>
              <a:buChar char="•"/>
            </a:pPr>
            <a:r>
              <a:rPr lang="en-US" sz="1100" kern="1200" dirty="0" smtClean="0">
                <a:solidFill>
                  <a:schemeClr val="tx1"/>
                </a:solidFill>
                <a:effectLst/>
                <a:latin typeface="Arial" pitchFamily="34" charset="0"/>
                <a:ea typeface="+mn-ea"/>
                <a:cs typeface="Arial" pitchFamily="34" charset="0"/>
              </a:rPr>
              <a:t>vacuum valves (ranging in size from ½ to 12 inches in diameter).</a:t>
            </a:r>
          </a:p>
          <a:p>
            <a:pPr marL="628650" lvl="1" indent="-171450">
              <a:buFont typeface="Arial" pitchFamily="34" charset="0"/>
              <a:buChar char="•"/>
            </a:pPr>
            <a:r>
              <a:rPr lang="en-US" sz="1100" kern="1200" dirty="0" smtClean="0">
                <a:solidFill>
                  <a:schemeClr val="tx1"/>
                </a:solidFill>
                <a:effectLst/>
                <a:latin typeface="Arial" pitchFamily="34" charset="0"/>
                <a:ea typeface="+mn-ea"/>
                <a:cs typeface="Arial" pitchFamily="34" charset="0"/>
              </a:rPr>
              <a:t>vacuum pumps (both roughing and high vacuum).</a:t>
            </a:r>
          </a:p>
          <a:p>
            <a:pPr marL="628650" lvl="1" indent="-171450">
              <a:buFont typeface="Arial" pitchFamily="34" charset="0"/>
              <a:buChar char="•"/>
            </a:pPr>
            <a:r>
              <a:rPr lang="en-US" sz="1100" kern="1200" dirty="0" smtClean="0">
                <a:solidFill>
                  <a:schemeClr val="tx1"/>
                </a:solidFill>
                <a:effectLst/>
                <a:latin typeface="Arial" pitchFamily="34" charset="0"/>
                <a:ea typeface="+mn-ea"/>
                <a:cs typeface="Arial" pitchFamily="34" charset="0"/>
              </a:rPr>
              <a:t>vacuum related instrumentation and controls.</a:t>
            </a:r>
          </a:p>
          <a:p>
            <a:endParaRPr lang="en-US" sz="1100" b="0" dirty="0" smtClean="0">
              <a:latin typeface="Arial" pitchFamily="34" charset="0"/>
              <a:cs typeface="Arial" pitchFamily="34" charset="0"/>
            </a:endParaRPr>
          </a:p>
          <a:p>
            <a:r>
              <a:rPr lang="en-US" sz="1100" b="0" dirty="0" smtClean="0">
                <a:latin typeface="Arial" pitchFamily="34" charset="0"/>
                <a:cs typeface="Arial" pitchFamily="34" charset="0"/>
              </a:rPr>
              <a:t>The vacuum system will include 2000+</a:t>
            </a:r>
            <a:r>
              <a:rPr lang="en-US" sz="1100" b="0" baseline="0" dirty="0" smtClean="0">
                <a:latin typeface="Arial" pitchFamily="34" charset="0"/>
                <a:cs typeface="Arial" pitchFamily="34" charset="0"/>
              </a:rPr>
              <a:t> clients</a:t>
            </a:r>
            <a:r>
              <a:rPr lang="en-US" sz="1100" b="0" dirty="0" smtClean="0">
                <a:latin typeface="Arial" pitchFamily="34" charset="0"/>
                <a:cs typeface="Arial" pitchFamily="34" charset="0"/>
              </a:rPr>
              <a:t>.</a:t>
            </a:r>
          </a:p>
          <a:p>
            <a:endParaRPr lang="en-US" sz="1100" b="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A65F33C-FCA1-6242-8F66-6492C21F3B51}"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fontScale="85000" lnSpcReduction="20000"/>
          </a:bodyPr>
          <a:lstStyle/>
          <a:p>
            <a:r>
              <a:rPr lang="en-US" sz="1100" b="1" kern="1200" dirty="0" smtClean="0">
                <a:solidFill>
                  <a:schemeClr val="tx1"/>
                </a:solidFill>
                <a:effectLst/>
                <a:latin typeface="Arial" pitchFamily="34" charset="0"/>
                <a:ea typeface="+mn-ea"/>
                <a:cs typeface="Arial" pitchFamily="34" charset="0"/>
              </a:rPr>
              <a:t>Fueling System (US, China): </a:t>
            </a:r>
            <a:r>
              <a:rPr lang="en-US" sz="1100" kern="1200" dirty="0" smtClean="0">
                <a:solidFill>
                  <a:schemeClr val="tx1"/>
                </a:solidFill>
                <a:effectLst/>
                <a:latin typeface="Arial" pitchFamily="34" charset="0"/>
                <a:ea typeface="+mn-ea"/>
                <a:cs typeface="Arial" pitchFamily="34" charset="0"/>
              </a:rPr>
              <a:t>US is handling pellet injection + disruption mitigation (new scope). China is responsible for the gas injection system and the glow discharge cleaning system. [Tritium Storage and Delivery System is Korea’s responsibility.]</a:t>
            </a:r>
          </a:p>
          <a:p>
            <a:r>
              <a:rPr lang="en-US" sz="1100" b="1" kern="1200" dirty="0" smtClean="0">
                <a:solidFill>
                  <a:schemeClr val="tx1"/>
                </a:solidFill>
                <a:effectLst/>
                <a:latin typeface="Arial" pitchFamily="34" charset="0"/>
                <a:ea typeface="+mn-ea"/>
                <a:cs typeface="Arial" pitchFamily="34" charset="0"/>
              </a:rPr>
              <a:t> </a:t>
            </a:r>
            <a:endParaRPr lang="en-US" sz="1100" kern="1200" dirty="0" smtClean="0">
              <a:solidFill>
                <a:schemeClr val="tx1"/>
              </a:solidFill>
              <a:effectLst/>
              <a:latin typeface="Arial" pitchFamily="34" charset="0"/>
              <a:ea typeface="+mn-ea"/>
              <a:cs typeface="Arial" pitchFamily="34" charset="0"/>
            </a:endParaRPr>
          </a:p>
          <a:p>
            <a:r>
              <a:rPr lang="en-US" sz="1100" b="1" kern="1200" dirty="0" smtClean="0">
                <a:solidFill>
                  <a:schemeClr val="tx1"/>
                </a:solidFill>
                <a:effectLst/>
                <a:latin typeface="Arial" pitchFamily="34" charset="0"/>
                <a:ea typeface="+mn-ea"/>
                <a:cs typeface="Arial" pitchFamily="34" charset="0"/>
              </a:rPr>
              <a:t>Pellet Sizes</a:t>
            </a:r>
            <a:endParaRPr lang="en-US" sz="1100" kern="1200" dirty="0" smtClean="0">
              <a:solidFill>
                <a:schemeClr val="tx1"/>
              </a:solidFill>
              <a:effectLst/>
              <a:latin typeface="Arial" pitchFamily="34" charset="0"/>
              <a:ea typeface="+mn-ea"/>
              <a:cs typeface="Arial" pitchFamily="34" charset="0"/>
            </a:endParaRPr>
          </a:p>
          <a:p>
            <a:r>
              <a:rPr lang="en-US" sz="1100" kern="1200" dirty="0" smtClean="0">
                <a:solidFill>
                  <a:schemeClr val="tx1"/>
                </a:solidFill>
                <a:effectLst/>
                <a:latin typeface="Arial" pitchFamily="34" charset="0"/>
                <a:ea typeface="+mn-ea"/>
                <a:cs typeface="Arial" pitchFamily="34" charset="0"/>
              </a:rPr>
              <a:t>For Fueling:5.6 mm +/- 20%</a:t>
            </a:r>
          </a:p>
          <a:p>
            <a:r>
              <a:rPr lang="en-US" sz="1100" kern="1200" dirty="0" smtClean="0">
                <a:solidFill>
                  <a:schemeClr val="tx1"/>
                </a:solidFill>
                <a:effectLst/>
                <a:latin typeface="Arial" pitchFamily="34" charset="0"/>
                <a:ea typeface="+mn-ea"/>
                <a:cs typeface="Arial" pitchFamily="34" charset="0"/>
              </a:rPr>
              <a:t>For ELM Mitigation (pellet pacing): 3.4 mm +/- 20%</a:t>
            </a:r>
          </a:p>
          <a:p>
            <a:r>
              <a:rPr lang="en-US" sz="1100" b="1" kern="1200" dirty="0" smtClean="0">
                <a:solidFill>
                  <a:schemeClr val="tx1"/>
                </a:solidFill>
                <a:effectLst/>
                <a:latin typeface="Arial" pitchFamily="34" charset="0"/>
                <a:ea typeface="+mn-ea"/>
                <a:cs typeface="Arial" pitchFamily="34" charset="0"/>
              </a:rPr>
              <a:t>  </a:t>
            </a:r>
            <a:endParaRPr lang="en-US" sz="1100" kern="1200" dirty="0" smtClean="0">
              <a:solidFill>
                <a:schemeClr val="tx1"/>
              </a:solidFill>
              <a:effectLst/>
              <a:latin typeface="Arial" pitchFamily="34" charset="0"/>
              <a:ea typeface="+mn-ea"/>
              <a:cs typeface="Arial" pitchFamily="34" charset="0"/>
            </a:endParaRPr>
          </a:p>
          <a:p>
            <a:r>
              <a:rPr lang="en-US" sz="1100" b="1" kern="1200" dirty="0" smtClean="0">
                <a:solidFill>
                  <a:schemeClr val="tx1"/>
                </a:solidFill>
                <a:effectLst/>
                <a:latin typeface="Arial" pitchFamily="34" charset="0"/>
                <a:ea typeface="+mn-ea"/>
                <a:cs typeface="Arial" pitchFamily="34" charset="0"/>
              </a:rPr>
              <a:t>ITER fueling needs are significant:  </a:t>
            </a:r>
            <a:r>
              <a:rPr lang="en-US" sz="1100" kern="1200" dirty="0" smtClean="0">
                <a:solidFill>
                  <a:schemeClr val="tx1"/>
                </a:solidFill>
                <a:effectLst/>
                <a:latin typeface="Arial" pitchFamily="34" charset="0"/>
                <a:ea typeface="+mn-ea"/>
                <a:cs typeface="Arial" pitchFamily="34" charset="0"/>
              </a:rPr>
              <a:t>ITER plasma volume is 840 m</a:t>
            </a:r>
            <a:r>
              <a:rPr lang="en-US" sz="1100" kern="1200" baseline="30000" dirty="0" smtClean="0">
                <a:solidFill>
                  <a:schemeClr val="tx1"/>
                </a:solidFill>
                <a:effectLst/>
                <a:latin typeface="Arial" pitchFamily="34" charset="0"/>
                <a:ea typeface="+mn-ea"/>
                <a:cs typeface="Arial" pitchFamily="34" charset="0"/>
              </a:rPr>
              <a:t>3</a:t>
            </a:r>
            <a:r>
              <a:rPr lang="en-US" sz="1100" kern="1200" dirty="0" smtClean="0">
                <a:solidFill>
                  <a:schemeClr val="tx1"/>
                </a:solidFill>
                <a:effectLst/>
                <a:latin typeface="Arial" pitchFamily="34" charset="0"/>
                <a:ea typeface="+mn-ea"/>
                <a:cs typeface="Arial" pitchFamily="34" charset="0"/>
              </a:rPr>
              <a:t> and scrape-off layer is ~30 cm thick.  This compares to 20 m</a:t>
            </a:r>
            <a:r>
              <a:rPr lang="en-US" sz="1100" kern="1200" baseline="30000" dirty="0" smtClean="0">
                <a:solidFill>
                  <a:schemeClr val="tx1"/>
                </a:solidFill>
                <a:effectLst/>
                <a:latin typeface="Arial" pitchFamily="34" charset="0"/>
                <a:ea typeface="+mn-ea"/>
                <a:cs typeface="Arial" pitchFamily="34" charset="0"/>
              </a:rPr>
              <a:t>3 </a:t>
            </a:r>
            <a:r>
              <a:rPr lang="en-US" sz="1100" kern="1200" dirty="0" smtClean="0">
                <a:solidFill>
                  <a:schemeClr val="tx1"/>
                </a:solidFill>
                <a:effectLst/>
                <a:latin typeface="Arial" pitchFamily="34" charset="0"/>
                <a:ea typeface="+mn-ea"/>
                <a:cs typeface="Arial" pitchFamily="34" charset="0"/>
              </a:rPr>
              <a:t>and</a:t>
            </a:r>
            <a:r>
              <a:rPr lang="en-US" sz="1100" kern="1200" baseline="30000" dirty="0" smtClean="0">
                <a:solidFill>
                  <a:schemeClr val="tx1"/>
                </a:solidFill>
                <a:effectLst/>
                <a:latin typeface="Arial" pitchFamily="34" charset="0"/>
                <a:ea typeface="+mn-ea"/>
                <a:cs typeface="Arial" pitchFamily="34" charset="0"/>
              </a:rPr>
              <a:t>  ~ </a:t>
            </a:r>
            <a:r>
              <a:rPr lang="en-US" sz="1100" kern="1200" dirty="0" smtClean="0">
                <a:solidFill>
                  <a:schemeClr val="tx1"/>
                </a:solidFill>
                <a:effectLst/>
                <a:latin typeface="Arial" pitchFamily="34" charset="0"/>
                <a:ea typeface="+mn-ea"/>
                <a:cs typeface="Arial" pitchFamily="34" charset="0"/>
              </a:rPr>
              <a:t>5 cm for DIII-D. ITER is designed to operate at high density (&gt; 1x 10</a:t>
            </a:r>
            <a:r>
              <a:rPr lang="en-US" sz="1100" kern="1200" baseline="30000" dirty="0" smtClean="0">
                <a:solidFill>
                  <a:schemeClr val="tx1"/>
                </a:solidFill>
                <a:effectLst/>
                <a:latin typeface="Arial" pitchFamily="34" charset="0"/>
                <a:ea typeface="+mn-ea"/>
                <a:cs typeface="Arial" pitchFamily="34" charset="0"/>
              </a:rPr>
              <a:t>20</a:t>
            </a:r>
            <a:r>
              <a:rPr lang="en-US" sz="1100" kern="1200" dirty="0" smtClean="0">
                <a:solidFill>
                  <a:schemeClr val="tx1"/>
                </a:solidFill>
                <a:effectLst/>
                <a:latin typeface="Arial" pitchFamily="34" charset="0"/>
                <a:ea typeface="+mn-ea"/>
                <a:cs typeface="Arial" pitchFamily="34" charset="0"/>
              </a:rPr>
              <a:t> m</a:t>
            </a:r>
            <a:r>
              <a:rPr lang="en-US" sz="1100" kern="1200" baseline="30000" dirty="0" smtClean="0">
                <a:solidFill>
                  <a:schemeClr val="tx1"/>
                </a:solidFill>
                <a:effectLst/>
                <a:latin typeface="Arial" pitchFamily="34" charset="0"/>
                <a:ea typeface="+mn-ea"/>
                <a:cs typeface="Arial" pitchFamily="34" charset="0"/>
              </a:rPr>
              <a:t>-3</a:t>
            </a:r>
            <a:r>
              <a:rPr lang="en-US" sz="1100" kern="1200" dirty="0" smtClean="0">
                <a:solidFill>
                  <a:schemeClr val="tx1"/>
                </a:solidFill>
                <a:effectLst/>
                <a:latin typeface="Arial" pitchFamily="34" charset="0"/>
                <a:ea typeface="+mn-ea"/>
                <a:cs typeface="Arial" pitchFamily="34" charset="0"/>
              </a:rPr>
              <a:t>) for long durations in order to optimize Q. Gas will be introduced from 4 ports on outside and 6 in the </a:t>
            </a:r>
            <a:r>
              <a:rPr lang="en-US" sz="1100" kern="1200" dirty="0" err="1" smtClean="0">
                <a:solidFill>
                  <a:schemeClr val="tx1"/>
                </a:solidFill>
                <a:effectLst/>
                <a:latin typeface="Arial" pitchFamily="34" charset="0"/>
                <a:ea typeface="+mn-ea"/>
                <a:cs typeface="Arial" pitchFamily="34" charset="0"/>
              </a:rPr>
              <a:t>divertor</a:t>
            </a:r>
            <a:r>
              <a:rPr lang="en-US" sz="1100" kern="1200" dirty="0" smtClean="0">
                <a:solidFill>
                  <a:schemeClr val="tx1"/>
                </a:solidFill>
                <a:effectLst/>
                <a:latin typeface="Arial" pitchFamily="34" charset="0"/>
                <a:ea typeface="+mn-ea"/>
                <a:cs typeface="Arial" pitchFamily="34" charset="0"/>
              </a:rPr>
              <a:t> region (CHINA). NBI fueling will be negligible (&lt; 2 x 10</a:t>
            </a:r>
            <a:r>
              <a:rPr lang="en-US" sz="1100" kern="1200" baseline="30000" dirty="0" smtClean="0">
                <a:solidFill>
                  <a:schemeClr val="tx1"/>
                </a:solidFill>
                <a:effectLst/>
                <a:latin typeface="Arial" pitchFamily="34" charset="0"/>
                <a:ea typeface="+mn-ea"/>
                <a:cs typeface="Arial" pitchFamily="34" charset="0"/>
              </a:rPr>
              <a:t>20 </a:t>
            </a:r>
            <a:r>
              <a:rPr lang="en-US" sz="1100" kern="1200" dirty="0" smtClean="0">
                <a:solidFill>
                  <a:schemeClr val="tx1"/>
                </a:solidFill>
                <a:effectLst/>
                <a:latin typeface="Arial" pitchFamily="34" charset="0"/>
                <a:ea typeface="+mn-ea"/>
                <a:cs typeface="Arial" pitchFamily="34" charset="0"/>
              </a:rPr>
              <a:t>atoms/s or &lt; 3 </a:t>
            </a:r>
            <a:r>
              <a:rPr lang="en-US" sz="1100" kern="1200" dirty="0" err="1" smtClean="0">
                <a:solidFill>
                  <a:schemeClr val="tx1"/>
                </a:solidFill>
                <a:effectLst/>
                <a:latin typeface="Arial" pitchFamily="34" charset="0"/>
                <a:ea typeface="+mn-ea"/>
                <a:cs typeface="Arial" pitchFamily="34" charset="0"/>
              </a:rPr>
              <a:t>torr</a:t>
            </a:r>
            <a:r>
              <a:rPr lang="en-US" sz="1100" kern="1200" dirty="0" smtClean="0">
                <a:solidFill>
                  <a:schemeClr val="tx1"/>
                </a:solidFill>
                <a:effectLst/>
                <a:latin typeface="Arial" pitchFamily="34" charset="0"/>
                <a:ea typeface="+mn-ea"/>
                <a:cs typeface="Arial" pitchFamily="34" charset="0"/>
              </a:rPr>
              <a:t>-L/s ) (EU and JA). Inside wall pellet injection is planned for deep fueling and high efficiency. Reliability must be very high. Gas fueling will be limited by poor neutral penetration.</a:t>
            </a:r>
          </a:p>
          <a:p>
            <a:r>
              <a:rPr lang="en-US" sz="1100" kern="1200" dirty="0" smtClean="0">
                <a:solidFill>
                  <a:schemeClr val="tx1"/>
                </a:solidFill>
                <a:effectLst/>
                <a:latin typeface="Arial" pitchFamily="34" charset="0"/>
                <a:ea typeface="+mn-ea"/>
                <a:cs typeface="Arial" pitchFamily="34" charset="0"/>
              </a:rPr>
              <a:t> </a:t>
            </a:r>
          </a:p>
          <a:p>
            <a:r>
              <a:rPr lang="en-US" sz="1100" kern="1200" dirty="0" smtClean="0">
                <a:solidFill>
                  <a:schemeClr val="tx1"/>
                </a:solidFill>
                <a:effectLst/>
                <a:latin typeface="Arial" pitchFamily="34" charset="0"/>
                <a:ea typeface="+mn-ea"/>
                <a:cs typeface="Arial" pitchFamily="34" charset="0"/>
              </a:rPr>
              <a:t>Pellet injection requirements and technical approach are relatively mature:</a:t>
            </a:r>
          </a:p>
          <a:p>
            <a:pPr marL="171450" lvl="0" indent="-171450">
              <a:buFont typeface="Arial" pitchFamily="34" charset="0"/>
              <a:buChar char="•"/>
            </a:pPr>
            <a:r>
              <a:rPr lang="en-US" sz="1100" kern="1200" dirty="0" smtClean="0">
                <a:solidFill>
                  <a:schemeClr val="tx1"/>
                </a:solidFill>
                <a:effectLst/>
                <a:latin typeface="Arial" pitchFamily="34" charset="0"/>
                <a:ea typeface="+mn-ea"/>
                <a:cs typeface="Arial" pitchFamily="34" charset="0"/>
              </a:rPr>
              <a:t>Functional specifications for plasma fueling and ELM mitigation are challenging but within our design, manufacturing and testing capability</a:t>
            </a:r>
          </a:p>
          <a:p>
            <a:pPr marL="171450" lvl="0" indent="-171450">
              <a:buFont typeface="Arial" pitchFamily="34" charset="0"/>
              <a:buChar char="•"/>
            </a:pPr>
            <a:r>
              <a:rPr lang="en-US" sz="1100" kern="1200" dirty="0" smtClean="0">
                <a:solidFill>
                  <a:schemeClr val="tx1"/>
                </a:solidFill>
                <a:effectLst/>
                <a:latin typeface="Arial" pitchFamily="34" charset="0"/>
                <a:ea typeface="+mn-ea"/>
                <a:cs typeface="Arial" pitchFamily="34" charset="0"/>
              </a:rPr>
              <a:t>Prototypes have been designed for pellet injection subsystems </a:t>
            </a:r>
          </a:p>
          <a:p>
            <a:pPr marL="171450" lvl="0" indent="-171450">
              <a:buFont typeface="Arial" pitchFamily="34" charset="0"/>
              <a:buChar char="•"/>
            </a:pPr>
            <a:r>
              <a:rPr lang="en-US" sz="1100" kern="1200" dirty="0" smtClean="0">
                <a:solidFill>
                  <a:schemeClr val="tx1"/>
                </a:solidFill>
                <a:effectLst/>
                <a:latin typeface="Arial" pitchFamily="34" charset="0"/>
                <a:ea typeface="+mn-ea"/>
                <a:cs typeface="Arial" pitchFamily="34" charset="0"/>
              </a:rPr>
              <a:t>Prototype subsystems will be tested in the laboratory and as needed on fusion devices. A prototype pellet gun mechanism is being test now on DIII-D. A full pellet injector prototype will hopefully be tested on a fusion machine in the future, but definitive plans are not yet made. Some possibilities are JT-60SA and W7-X. (Source: Larry Baylor, FED, ORNL).</a:t>
            </a:r>
          </a:p>
          <a:p>
            <a:pPr marL="171450" lvl="0" indent="-171450">
              <a:buFont typeface="Arial" pitchFamily="34" charset="0"/>
              <a:buChar char="•"/>
            </a:pPr>
            <a:r>
              <a:rPr lang="en-US" sz="1100" kern="1200" dirty="0" smtClean="0">
                <a:solidFill>
                  <a:schemeClr val="tx1"/>
                </a:solidFill>
                <a:effectLst/>
                <a:latin typeface="Arial" pitchFamily="34" charset="0"/>
                <a:ea typeface="+mn-ea"/>
                <a:cs typeface="Arial" pitchFamily="34" charset="0"/>
              </a:rPr>
              <a:t>Prototype ELM pacing system has been tested on DIII-D </a:t>
            </a:r>
            <a:r>
              <a:rPr lang="en-US" sz="1100" kern="1200" dirty="0" err="1" smtClean="0">
                <a:solidFill>
                  <a:schemeClr val="tx1"/>
                </a:solidFill>
                <a:effectLst/>
                <a:latin typeface="Arial" pitchFamily="34" charset="0"/>
                <a:ea typeface="+mn-ea"/>
                <a:cs typeface="Arial" pitchFamily="34" charset="0"/>
              </a:rPr>
              <a:t>tokamak</a:t>
            </a:r>
            <a:r>
              <a:rPr lang="en-US" sz="1100" kern="1200" dirty="0" smtClean="0">
                <a:solidFill>
                  <a:schemeClr val="tx1"/>
                </a:solidFill>
                <a:effectLst/>
                <a:latin typeface="Arial" pitchFamily="34" charset="0"/>
                <a:ea typeface="+mn-ea"/>
                <a:cs typeface="Arial" pitchFamily="34" charset="0"/>
              </a:rPr>
              <a:t> </a:t>
            </a:r>
          </a:p>
          <a:p>
            <a:pPr lvl="1"/>
            <a:r>
              <a:rPr lang="en-US" sz="1100" kern="1200" dirty="0" smtClean="0">
                <a:solidFill>
                  <a:schemeClr val="tx1"/>
                </a:solidFill>
                <a:effectLst/>
                <a:latin typeface="Arial" pitchFamily="34" charset="0"/>
                <a:ea typeface="+mn-ea"/>
                <a:cs typeface="Arial" pitchFamily="34" charset="0"/>
              </a:rPr>
              <a:t>Prototype guide tube tests have established pellet speed limits</a:t>
            </a:r>
          </a:p>
          <a:p>
            <a:endParaRPr lang="en-US" sz="1100" kern="1200" dirty="0">
              <a:solidFill>
                <a:schemeClr val="tx1"/>
              </a:solidFill>
              <a:effectLst/>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fld id="{9A65F33C-FCA1-6242-8F66-6492C21F3B51}"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fontScale="85000" lnSpcReduction="20000"/>
          </a:bodyPr>
          <a:lstStyle/>
          <a:p>
            <a:r>
              <a:rPr lang="en-US" sz="1100" b="1" kern="1200" dirty="0" smtClean="0">
                <a:solidFill>
                  <a:schemeClr val="tx1"/>
                </a:solidFill>
                <a:effectLst/>
                <a:latin typeface="Arial" pitchFamily="34" charset="0"/>
                <a:ea typeface="+mn-ea"/>
                <a:cs typeface="Arial" pitchFamily="34" charset="0"/>
              </a:rPr>
              <a:t>Disruption Mitigation and runaway electron suppression is new US scope with evolving requirements and technical approaches.</a:t>
            </a:r>
          </a:p>
          <a:p>
            <a:r>
              <a:rPr lang="en-US" sz="1100" kern="1200" dirty="0" smtClean="0">
                <a:solidFill>
                  <a:schemeClr val="tx1"/>
                </a:solidFill>
                <a:effectLst/>
                <a:latin typeface="Arial" pitchFamily="34" charset="0"/>
                <a:ea typeface="+mn-ea"/>
                <a:cs typeface="Arial"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latin typeface="Arial" pitchFamily="34" charset="0"/>
                <a:cs typeface="Arial" pitchFamily="34" charset="0"/>
              </a:rPr>
              <a:t>Pellet Size </a:t>
            </a:r>
            <a:r>
              <a:rPr lang="en-US" sz="1100" b="0" dirty="0" smtClean="0">
                <a:latin typeface="Arial" pitchFamily="34" charset="0"/>
                <a:cs typeface="Arial" pitchFamily="34" charset="0"/>
              </a:rPr>
              <a:t>[Source:</a:t>
            </a:r>
            <a:r>
              <a:rPr lang="en-US" sz="1100" b="0" baseline="0" dirty="0" smtClean="0">
                <a:latin typeface="Arial" pitchFamily="34" charset="0"/>
                <a:cs typeface="Arial" pitchFamily="34" charset="0"/>
              </a:rPr>
              <a:t> Larry Baylor, FED, ORNL]</a:t>
            </a:r>
            <a:endParaRPr lang="en-US" sz="1100" b="0" dirty="0" smtClean="0">
              <a:latin typeface="Arial" pitchFamily="34" charset="0"/>
              <a:cs typeface="Arial" pitchFamily="34" charset="0"/>
            </a:endParaRPr>
          </a:p>
          <a:p>
            <a:pPr>
              <a:lnSpc>
                <a:spcPct val="100000"/>
              </a:lnSpc>
            </a:pPr>
            <a:r>
              <a:rPr lang="en-US" sz="1100" b="1" dirty="0" smtClean="0">
                <a:latin typeface="Arial" pitchFamily="34" charset="0"/>
                <a:cs typeface="Arial" pitchFamily="34" charset="0"/>
              </a:rPr>
              <a:t>For Disruption</a:t>
            </a:r>
            <a:r>
              <a:rPr lang="en-US" sz="1100" b="1" baseline="0" dirty="0" smtClean="0">
                <a:latin typeface="Arial" pitchFamily="34" charset="0"/>
                <a:cs typeface="Arial" pitchFamily="34" charset="0"/>
              </a:rPr>
              <a:t> Mitigation (and runaway electron suppression):</a:t>
            </a:r>
            <a:r>
              <a:rPr lang="en-US" sz="1100" baseline="0" dirty="0" smtClean="0">
                <a:latin typeface="Arial" pitchFamily="34" charset="0"/>
                <a:cs typeface="Arial" pitchFamily="34" charset="0"/>
              </a:rPr>
              <a:t> </a:t>
            </a:r>
            <a:r>
              <a:rPr lang="en-US" sz="1100" b="1" baseline="0" dirty="0" smtClean="0">
                <a:latin typeface="Arial" pitchFamily="34" charset="0"/>
                <a:cs typeface="Arial" pitchFamily="34" charset="0"/>
              </a:rPr>
              <a:t>16-20 mm</a:t>
            </a:r>
            <a:endParaRPr lang="en-US" sz="1100" b="1" dirty="0" smtClean="0">
              <a:latin typeface="Arial" pitchFamily="34" charset="0"/>
              <a:cs typeface="Arial" pitchFamily="34" charset="0"/>
            </a:endParaRPr>
          </a:p>
          <a:p>
            <a:endParaRPr lang="en-US" sz="1100" kern="1200" dirty="0" smtClean="0">
              <a:solidFill>
                <a:schemeClr val="tx1"/>
              </a:solidFill>
              <a:effectLst/>
              <a:latin typeface="Arial" pitchFamily="34" charset="0"/>
              <a:ea typeface="+mn-ea"/>
              <a:cs typeface="Arial" pitchFamily="34" charset="0"/>
            </a:endParaRPr>
          </a:p>
          <a:p>
            <a:r>
              <a:rPr lang="en-US" sz="1100" kern="1200" dirty="0" smtClean="0">
                <a:solidFill>
                  <a:schemeClr val="tx1"/>
                </a:solidFill>
                <a:effectLst/>
                <a:latin typeface="Arial" pitchFamily="34" charset="0"/>
                <a:ea typeface="+mn-ea"/>
                <a:cs typeface="Arial" pitchFamily="34" charset="0"/>
              </a:rPr>
              <a:t>DM and RE suppression is in conceptual design. R&amp;D is addressing disruption mitigation through massive gas injection and </a:t>
            </a:r>
            <a:r>
              <a:rPr lang="en-US" sz="1100" kern="1200" smtClean="0">
                <a:solidFill>
                  <a:schemeClr val="tx1"/>
                </a:solidFill>
                <a:effectLst/>
                <a:latin typeface="Arial" pitchFamily="34" charset="0"/>
                <a:ea typeface="+mn-ea"/>
                <a:cs typeface="Arial" pitchFamily="34" charset="0"/>
              </a:rPr>
              <a:t>massive </a:t>
            </a:r>
            <a:r>
              <a:rPr lang="en-US" sz="1100" kern="1200" smtClean="0">
                <a:solidFill>
                  <a:schemeClr val="tx1"/>
                </a:solidFill>
                <a:effectLst/>
                <a:latin typeface="Arial" pitchFamily="34" charset="0"/>
                <a:ea typeface="+mn-ea"/>
                <a:cs typeface="Arial" pitchFamily="34" charset="0"/>
              </a:rPr>
              <a:t>pellet injection</a:t>
            </a:r>
            <a:r>
              <a:rPr lang="en-US" sz="1100" kern="1200" dirty="0" smtClean="0">
                <a:solidFill>
                  <a:schemeClr val="tx1"/>
                </a:solidFill>
                <a:effectLst/>
                <a:latin typeface="Arial" pitchFamily="34" charset="0"/>
                <a:ea typeface="+mn-ea"/>
                <a:cs typeface="Arial" pitchFamily="34" charset="0"/>
              </a:rPr>
              <a:t>. Both neon pellets and neon gas injection are being studied. IO has provided R&amp;D and conceptual design support to develop massive gas injection (MGI) and massive </a:t>
            </a:r>
            <a:r>
              <a:rPr lang="en-US" sz="1100" kern="1200" dirty="0" smtClean="0">
                <a:solidFill>
                  <a:schemeClr val="tx1"/>
                </a:solidFill>
                <a:effectLst/>
                <a:latin typeface="Arial" pitchFamily="34" charset="0"/>
                <a:ea typeface="+mn-ea"/>
                <a:cs typeface="Arial" pitchFamily="34" charset="0"/>
              </a:rPr>
              <a:t>pellet injection </a:t>
            </a:r>
            <a:r>
              <a:rPr lang="en-US" sz="1100" kern="1200" dirty="0" smtClean="0">
                <a:solidFill>
                  <a:schemeClr val="tx1"/>
                </a:solidFill>
                <a:effectLst/>
                <a:latin typeface="Arial" pitchFamily="34" charset="0"/>
                <a:ea typeface="+mn-ea"/>
                <a:cs typeface="Arial" pitchFamily="34" charset="0"/>
              </a:rPr>
              <a:t>(MPI) technologies. CDR is July 2013. Prototypes for MPI and MGI subsystems must be tested on fusion experiments to determine effectiveness. At this point, at least 10 devices have tested MGI, while DIII-D in the US is the only  machine that has tested MPI. Experiments are performed by fusion community with their resources. Initial tests of DM techniques and technologies are promising.  Present conceptual approaches for MGI are very challenging. MPI technology is within our design, manufacturing and testing capability.</a:t>
            </a:r>
          </a:p>
          <a:p>
            <a:r>
              <a:rPr lang="en-US" sz="1100" b="1" kern="1200" dirty="0" smtClean="0">
                <a:solidFill>
                  <a:schemeClr val="tx1"/>
                </a:solidFill>
                <a:effectLst/>
                <a:latin typeface="Arial" pitchFamily="34" charset="0"/>
                <a:ea typeface="+mn-ea"/>
                <a:cs typeface="Arial" pitchFamily="34" charset="0"/>
              </a:rPr>
              <a:t> </a:t>
            </a:r>
            <a:endParaRPr lang="en-US" sz="1100" kern="1200" dirty="0" smtClean="0">
              <a:solidFill>
                <a:schemeClr val="tx1"/>
              </a:solidFill>
              <a:effectLst/>
              <a:latin typeface="Arial" pitchFamily="34" charset="0"/>
              <a:ea typeface="+mn-ea"/>
              <a:cs typeface="Arial" pitchFamily="34" charset="0"/>
            </a:endParaRPr>
          </a:p>
          <a:p>
            <a:r>
              <a:rPr lang="en-US" sz="1100" b="1" kern="1200" dirty="0" smtClean="0">
                <a:solidFill>
                  <a:schemeClr val="tx1"/>
                </a:solidFill>
                <a:effectLst/>
                <a:latin typeface="Arial" pitchFamily="34" charset="0"/>
                <a:ea typeface="+mn-ea"/>
                <a:cs typeface="Arial" pitchFamily="34" charset="0"/>
              </a:rPr>
              <a:t>Photo description: </a:t>
            </a:r>
            <a:endParaRPr lang="en-US" sz="1100" kern="1200" dirty="0" smtClean="0">
              <a:solidFill>
                <a:schemeClr val="tx1"/>
              </a:solidFill>
              <a:effectLst/>
              <a:latin typeface="Arial" pitchFamily="34" charset="0"/>
              <a:ea typeface="+mn-ea"/>
              <a:cs typeface="Arial" pitchFamily="34" charset="0"/>
            </a:endParaRPr>
          </a:p>
          <a:p>
            <a:r>
              <a:rPr lang="en-US" sz="1100" kern="1200" dirty="0" smtClean="0">
                <a:solidFill>
                  <a:schemeClr val="tx1"/>
                </a:solidFill>
                <a:effectLst/>
                <a:latin typeface="Arial" pitchFamily="34" charset="0"/>
                <a:ea typeface="+mn-ea"/>
                <a:cs typeface="Arial" pitchFamily="34" charset="0"/>
              </a:rPr>
              <a:t>Large (wine cork size) pellet in disruption mitigation testing at ORNL. The pellet is composed of pure deuterium (temperature ~10 K) and traveling &gt;500 m/s (left to right). This was just a basic experiment to see how the pellets actually shatter when hitting a single plate.  Note: Large solid pellets injected intact into the plasma would likely not fully ablate and present a hazard to the first wall materials, thus the pellet is purposely shattered before injection into the plasma. (Source: Baylor 2010)</a:t>
            </a:r>
          </a:p>
          <a:p>
            <a:endParaRPr lang="en-US" sz="1100" kern="1200" dirty="0" smtClean="0">
              <a:solidFill>
                <a:schemeClr val="tx1"/>
              </a:solidFill>
              <a:effectLst/>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large (~16.5 mm diameter ) deuterium pellet was shot with high pressure (~70 bar) hydrogen gas. Some solid debris is generated when the pellet breaks away from the wall in the gun barrel  and more gas/entrained solid is produced as the pellet accelerates in the gun barrel.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Finally, some additional gas and solid is produced as the cold pellet impacts the guide tube. In this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photo, </a:t>
            </a:r>
            <a:r>
              <a:rPr lang="en-US" sz="1200" b="0" kern="1200" dirty="0" smtClean="0">
                <a:solidFill>
                  <a:schemeClr val="tx1"/>
                </a:solidFill>
                <a:effectLst/>
                <a:latin typeface="+mn-lt"/>
                <a:ea typeface="+mn-ea"/>
                <a:cs typeface="+mn-cs"/>
              </a:rPr>
              <a:t>the gas-like material is actually the deuterium solid that has been entrained with the propellant gas, and the smaller solid fragments are deuterium. This was a early shot in the testing program, and we later improved the technique to minimize any fragments.</a:t>
            </a:r>
          </a:p>
          <a:p>
            <a:endParaRPr lang="en-US" sz="1100" b="1" kern="1200" dirty="0" smtClean="0">
              <a:solidFill>
                <a:schemeClr val="tx1"/>
              </a:solidFill>
              <a:effectLst/>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fld id="{9A65F33C-FCA1-6242-8F66-6492C21F3B51}"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100" kern="1200" dirty="0" smtClean="0">
                <a:solidFill>
                  <a:schemeClr val="tx1"/>
                </a:solidFill>
                <a:effectLst/>
                <a:latin typeface="Arial" pitchFamily="34" charset="0"/>
                <a:ea typeface="+mn-ea"/>
                <a:cs typeface="Arial" pitchFamily="34" charset="0"/>
              </a:rPr>
              <a:t>The lists on the left show the US ITER diagnostic scope, which includes 8 diagnostic systems, and 5 port plugs.</a:t>
            </a:r>
          </a:p>
          <a:p>
            <a:r>
              <a:rPr lang="en-US" sz="1100" kern="1200" dirty="0" smtClean="0">
                <a:solidFill>
                  <a:schemeClr val="tx1"/>
                </a:solidFill>
                <a:effectLst/>
                <a:latin typeface="Arial" pitchFamily="34" charset="0"/>
                <a:ea typeface="+mn-ea"/>
                <a:cs typeface="Arial" pitchFamily="34" charset="0"/>
              </a:rPr>
              <a:t> </a:t>
            </a:r>
          </a:p>
          <a:p>
            <a:r>
              <a:rPr lang="en-US" sz="1100" kern="1200" dirty="0" smtClean="0">
                <a:solidFill>
                  <a:schemeClr val="tx1"/>
                </a:solidFill>
                <a:effectLst/>
                <a:latin typeface="Arial" pitchFamily="34" charset="0"/>
                <a:ea typeface="+mn-ea"/>
                <a:cs typeface="Arial" pitchFamily="34" charset="0"/>
              </a:rPr>
              <a:t>The port plugs are the large structures shown in red in the figure. In addition to housing the diagnostics, they shield the magnets from radiation and provide a water-cooled first-wall facing the plasma. One of the major challenges in this scope is the engineering of first-of-a-kind diagnostic front-end components, which must operate with high reliability in the harsh radiation environment. Unlike the hands-on maintenance on most present devices, on ITER maintenance of port plugs will be done robotically, after extracting the plugs and bringing them to a hot-cell.</a:t>
            </a:r>
          </a:p>
          <a:p>
            <a:r>
              <a:rPr lang="en-US" sz="1100" kern="1200" dirty="0" smtClean="0">
                <a:solidFill>
                  <a:schemeClr val="tx1"/>
                </a:solidFill>
                <a:effectLst/>
                <a:latin typeface="Arial" pitchFamily="34" charset="0"/>
                <a:ea typeface="+mn-ea"/>
                <a:cs typeface="Arial" pitchFamily="34" charset="0"/>
              </a:rPr>
              <a:t> </a:t>
            </a:r>
          </a:p>
          <a:p>
            <a:r>
              <a:rPr lang="en-US" sz="1100" kern="1200" dirty="0" smtClean="0">
                <a:solidFill>
                  <a:schemeClr val="tx1"/>
                </a:solidFill>
                <a:effectLst/>
                <a:latin typeface="Arial" pitchFamily="34" charset="0"/>
                <a:ea typeface="+mn-ea"/>
                <a:cs typeface="Arial" pitchFamily="34" charset="0"/>
              </a:rPr>
              <a:t>Compared to JET environment, ITER has:</a:t>
            </a:r>
          </a:p>
          <a:p>
            <a:pPr marL="171450" lvl="0" indent="-171450">
              <a:buFont typeface="Arial" pitchFamily="34" charset="0"/>
              <a:buChar char="•"/>
            </a:pPr>
            <a:r>
              <a:rPr lang="en-US" sz="1100" kern="1200" dirty="0" smtClean="0">
                <a:solidFill>
                  <a:schemeClr val="tx1"/>
                </a:solidFill>
                <a:effectLst/>
                <a:latin typeface="Arial" pitchFamily="34" charset="0"/>
                <a:ea typeface="+mn-ea"/>
                <a:cs typeface="Arial" pitchFamily="34" charset="0"/>
              </a:rPr>
              <a:t>Neutron and gamma fluxes up to x10</a:t>
            </a:r>
          </a:p>
          <a:p>
            <a:pPr marL="171450" lvl="0" indent="-171450">
              <a:buFont typeface="Arial" pitchFamily="34" charset="0"/>
              <a:buChar char="•"/>
            </a:pPr>
            <a:r>
              <a:rPr lang="en-US" sz="1100" kern="1200" dirty="0" smtClean="0">
                <a:solidFill>
                  <a:schemeClr val="tx1"/>
                </a:solidFill>
                <a:effectLst/>
                <a:latin typeface="Arial" pitchFamily="34" charset="0"/>
                <a:ea typeface="+mn-ea"/>
                <a:cs typeface="Arial" pitchFamily="34" charset="0"/>
              </a:rPr>
              <a:t>Pulse length up to x100</a:t>
            </a:r>
          </a:p>
          <a:p>
            <a:pPr marL="171450" lvl="0" indent="-171450">
              <a:buFont typeface="Arial" pitchFamily="34" charset="0"/>
              <a:buChar char="•"/>
            </a:pPr>
            <a:r>
              <a:rPr lang="en-US" sz="1100" kern="1200" dirty="0" smtClean="0">
                <a:solidFill>
                  <a:schemeClr val="tx1"/>
                </a:solidFill>
                <a:effectLst/>
                <a:latin typeface="Arial" pitchFamily="34" charset="0"/>
                <a:ea typeface="+mn-ea"/>
                <a:cs typeface="Arial" pitchFamily="34" charset="0"/>
              </a:rPr>
              <a:t>Neutron </a:t>
            </a:r>
            <a:r>
              <a:rPr lang="en-US" sz="1100" kern="1200" dirty="0" err="1" smtClean="0">
                <a:solidFill>
                  <a:schemeClr val="tx1"/>
                </a:solidFill>
                <a:effectLst/>
                <a:latin typeface="Arial" pitchFamily="34" charset="0"/>
                <a:ea typeface="+mn-ea"/>
                <a:cs typeface="Arial" pitchFamily="34" charset="0"/>
              </a:rPr>
              <a:t>fluence</a:t>
            </a:r>
            <a:r>
              <a:rPr lang="en-US" sz="1100" kern="1200" dirty="0" smtClean="0">
                <a:solidFill>
                  <a:schemeClr val="tx1"/>
                </a:solidFill>
                <a:effectLst/>
                <a:latin typeface="Arial" pitchFamily="34" charset="0"/>
                <a:ea typeface="+mn-ea"/>
                <a:cs typeface="Arial" pitchFamily="34" charset="0"/>
              </a:rPr>
              <a:t> &gt;10</a:t>
            </a:r>
            <a:r>
              <a:rPr lang="en-US" sz="1100" kern="1200" baseline="30000" dirty="0" smtClean="0">
                <a:solidFill>
                  <a:schemeClr val="tx1"/>
                </a:solidFill>
                <a:effectLst/>
                <a:latin typeface="Arial" pitchFamily="34" charset="0"/>
                <a:ea typeface="+mn-ea"/>
                <a:cs typeface="Arial" pitchFamily="34" charset="0"/>
              </a:rPr>
              <a:t>6</a:t>
            </a:r>
            <a:r>
              <a:rPr lang="en-US" sz="1100" kern="1200" dirty="0" smtClean="0">
                <a:solidFill>
                  <a:schemeClr val="tx1"/>
                </a:solidFill>
                <a:effectLst/>
                <a:latin typeface="Arial" pitchFamily="34" charset="0"/>
                <a:ea typeface="+mn-ea"/>
                <a:cs typeface="Arial" pitchFamily="34" charset="0"/>
              </a:rPr>
              <a:t> </a:t>
            </a:r>
          </a:p>
          <a:p>
            <a:pPr marL="171450" lvl="0" indent="-171450">
              <a:buFont typeface="Arial" pitchFamily="34" charset="0"/>
              <a:buChar char="•"/>
            </a:pPr>
            <a:r>
              <a:rPr lang="en-US" sz="1100" kern="1200" dirty="0" smtClean="0">
                <a:solidFill>
                  <a:schemeClr val="tx1"/>
                </a:solidFill>
                <a:effectLst/>
                <a:latin typeface="Arial" pitchFamily="34" charset="0"/>
                <a:ea typeface="+mn-ea"/>
                <a:cs typeface="Arial" pitchFamily="34" charset="0"/>
              </a:rPr>
              <a:t>Neutron heating (1MW/m</a:t>
            </a:r>
            <a:r>
              <a:rPr lang="en-US" sz="1100" kern="1200" baseline="30000" dirty="0" smtClean="0">
                <a:solidFill>
                  <a:schemeClr val="tx1"/>
                </a:solidFill>
                <a:effectLst/>
                <a:latin typeface="Arial" pitchFamily="34" charset="0"/>
                <a:ea typeface="+mn-ea"/>
                <a:cs typeface="Arial" pitchFamily="34" charset="0"/>
              </a:rPr>
              <a:t>2</a:t>
            </a:r>
            <a:r>
              <a:rPr lang="en-US" sz="1100" kern="1200" dirty="0" smtClean="0">
                <a:solidFill>
                  <a:schemeClr val="tx1"/>
                </a:solidFill>
                <a:effectLst/>
                <a:latin typeface="Arial" pitchFamily="34" charset="0"/>
                <a:ea typeface="+mn-ea"/>
                <a:cs typeface="Arial" pitchFamily="34" charset="0"/>
              </a:rPr>
              <a:t>) </a:t>
            </a:r>
          </a:p>
          <a:p>
            <a:pPr marL="171450" lvl="0" indent="-171450">
              <a:buFont typeface="Arial" pitchFamily="34" charset="0"/>
              <a:buChar char="•"/>
            </a:pPr>
            <a:r>
              <a:rPr lang="en-US" sz="1100" kern="1200" dirty="0" smtClean="0">
                <a:solidFill>
                  <a:schemeClr val="tx1"/>
                </a:solidFill>
                <a:effectLst/>
                <a:latin typeface="Arial" pitchFamily="34" charset="0"/>
                <a:ea typeface="+mn-ea"/>
                <a:cs typeface="Arial" pitchFamily="34" charset="0"/>
              </a:rPr>
              <a:t>CX neutral particles up to x5</a:t>
            </a:r>
          </a:p>
          <a:p>
            <a:endParaRPr lang="en-US" sz="1100" dirty="0" smtClean="0">
              <a:solidFill>
                <a:schemeClr val="tx1"/>
              </a:solidFill>
              <a:latin typeface="Arial" pitchFamily="34" charset="0"/>
              <a:ea typeface="ヒラギノ角ゴ Pro W3" charset="-128"/>
              <a:cs typeface="Arial" pitchFamily="34" charset="0"/>
            </a:endParaRPr>
          </a:p>
        </p:txBody>
      </p:sp>
      <p:sp>
        <p:nvSpPr>
          <p:cNvPr id="19460" name="Slide Number Placeholder 3"/>
          <p:cNvSpPr>
            <a:spLocks noGrp="1"/>
          </p:cNvSpPr>
          <p:nvPr>
            <p:ph type="sldNum" sz="quarter" idx="5"/>
          </p:nvPr>
        </p:nvSpPr>
        <p:spPr bwMode="auto">
          <a:noFill/>
          <a:ln>
            <a:miter lim="800000"/>
            <a:headEnd/>
            <a:tailEnd/>
          </a:ln>
        </p:spPr>
        <p:txBody>
          <a:bodyPr/>
          <a:lstStyle/>
          <a:p>
            <a:fld id="{EE9CE488-A66C-42DF-8C4E-876182B39EA8}" type="slidenum">
              <a:rPr lang="en-US">
                <a:solidFill>
                  <a:srgbClr val="000000"/>
                </a:solidFill>
              </a:rPr>
              <a:pPr/>
              <a:t>14</a:t>
            </a:fld>
            <a:endParaRPr lang="en-US" dirty="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968843" y="8830627"/>
            <a:ext cx="3039964" cy="46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1" tIns="45705" rIns="91411" bIns="45705" anchor="b"/>
          <a:lstStyle>
            <a:lvl1pPr defTabSz="912813" eaLnBrk="0" hangingPunct="0">
              <a:defRPr sz="2400">
                <a:solidFill>
                  <a:schemeClr val="tx1"/>
                </a:solidFill>
                <a:latin typeface="Arial" pitchFamily="34" charset="0"/>
                <a:ea typeface="MS PGothic" pitchFamily="34" charset="-128"/>
              </a:defRPr>
            </a:lvl1pPr>
            <a:lvl2pPr marL="742950" indent="-285750" defTabSz="912813" eaLnBrk="0" hangingPunct="0">
              <a:defRPr sz="2400">
                <a:solidFill>
                  <a:schemeClr val="tx1"/>
                </a:solidFill>
                <a:latin typeface="Arial" pitchFamily="34" charset="0"/>
                <a:ea typeface="MS PGothic" pitchFamily="34" charset="-128"/>
              </a:defRPr>
            </a:lvl2pPr>
            <a:lvl3pPr marL="1143000" indent="-228600" defTabSz="912813" eaLnBrk="0" hangingPunct="0">
              <a:defRPr sz="2400">
                <a:solidFill>
                  <a:schemeClr val="tx1"/>
                </a:solidFill>
                <a:latin typeface="Arial" pitchFamily="34" charset="0"/>
                <a:ea typeface="MS PGothic" pitchFamily="34" charset="-128"/>
              </a:defRPr>
            </a:lvl3pPr>
            <a:lvl4pPr marL="1600200" indent="-228600" defTabSz="912813" eaLnBrk="0" hangingPunct="0">
              <a:defRPr sz="2400">
                <a:solidFill>
                  <a:schemeClr val="tx1"/>
                </a:solidFill>
                <a:latin typeface="Arial" pitchFamily="34" charset="0"/>
                <a:ea typeface="MS PGothic" pitchFamily="34" charset="-128"/>
              </a:defRPr>
            </a:lvl4pPr>
            <a:lvl5pPr marL="2057400" indent="-228600" defTabSz="912813" eaLnBrk="0" hangingPunct="0">
              <a:defRPr sz="2400">
                <a:solidFill>
                  <a:schemeClr val="tx1"/>
                </a:solidFill>
                <a:latin typeface="Arial" pitchFamily="34" charset="0"/>
                <a:ea typeface="MS PGothic" pitchFamily="34" charset="-128"/>
              </a:defRPr>
            </a:lvl5pPr>
            <a:lvl6pPr marL="2514600" indent="-228600" defTabSz="912813"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912813"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912813"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912813"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fld id="{6FAB55B3-252E-4E8A-8DDA-5EF2A99F3978}" type="slidenum">
              <a:rPr lang="en-US" sz="1200"/>
              <a:pPr algn="r"/>
              <a:t>15</a:t>
            </a:fld>
            <a:endParaRPr lang="en-US" sz="1200" dirty="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1" tIns="45705" rIns="91411" bIns="45705"/>
          <a:lstStyle/>
          <a:p>
            <a:pPr marL="0" indent="0" eaLnBrk="0" hangingPunct="0">
              <a:lnSpc>
                <a:spcPct val="90000"/>
              </a:lnSpc>
              <a:spcBef>
                <a:spcPct val="20000"/>
              </a:spcBef>
              <a:buClr>
                <a:schemeClr val="accent2"/>
              </a:buClr>
              <a:buFont typeface="Times" pitchFamily="18" charset="0"/>
              <a:buNone/>
            </a:pPr>
            <a:r>
              <a:rPr lang="en-US" sz="1100" b="0" i="1" dirty="0" smtClean="0">
                <a:latin typeface="Arial" pitchFamily="34" charset="0"/>
                <a:ea typeface="Osaka"/>
                <a:cs typeface="Arial" pitchFamily="34" charset="0"/>
              </a:rPr>
              <a:t>State of the Art:</a:t>
            </a:r>
            <a:r>
              <a:rPr lang="en-US" sz="1100" b="0" dirty="0" smtClean="0">
                <a:latin typeface="Arial" pitchFamily="34" charset="0"/>
                <a:ea typeface="Osaka"/>
                <a:cs typeface="Arial" pitchFamily="34" charset="0"/>
              </a:rPr>
              <a:t>  </a:t>
            </a:r>
            <a:r>
              <a:rPr lang="en-US" sz="1100" dirty="0" smtClean="0">
                <a:latin typeface="Arial" pitchFamily="34" charset="0"/>
                <a:ea typeface="Osaka"/>
                <a:cs typeface="Arial" pitchFamily="34" charset="0"/>
              </a:rPr>
              <a:t>~ 1 MW / waveguide, 10 s</a:t>
            </a:r>
          </a:p>
          <a:p>
            <a:pPr marL="0" indent="0" eaLnBrk="0" hangingPunct="0">
              <a:lnSpc>
                <a:spcPct val="90000"/>
              </a:lnSpc>
              <a:spcBef>
                <a:spcPct val="20000"/>
              </a:spcBef>
              <a:buClr>
                <a:schemeClr val="accent2"/>
              </a:buClr>
              <a:buFont typeface="Times" pitchFamily="18" charset="0"/>
              <a:buNone/>
            </a:pPr>
            <a:r>
              <a:rPr lang="en-US" sz="1100" b="0" i="1" dirty="0" smtClean="0">
                <a:latin typeface="Arial" pitchFamily="34" charset="0"/>
                <a:ea typeface="Osaka"/>
                <a:cs typeface="Arial" pitchFamily="34" charset="0"/>
              </a:rPr>
              <a:t>ITER need:</a:t>
            </a:r>
            <a:r>
              <a:rPr lang="en-US" sz="1100" b="0" dirty="0" smtClean="0">
                <a:latin typeface="Arial" pitchFamily="34" charset="0"/>
                <a:ea typeface="Osaka"/>
                <a:cs typeface="Arial" pitchFamily="34" charset="0"/>
              </a:rPr>
              <a:t> ~ </a:t>
            </a:r>
            <a:r>
              <a:rPr lang="en-US" sz="1100" dirty="0" smtClean="0">
                <a:latin typeface="Arial" pitchFamily="34" charset="0"/>
                <a:ea typeface="Osaka"/>
                <a:cs typeface="Arial" pitchFamily="34" charset="0"/>
              </a:rPr>
              <a:t>2 MW / waveguide, 3000 s</a:t>
            </a:r>
          </a:p>
          <a:p>
            <a:pPr marL="0" indent="0" eaLnBrk="0" hangingPunct="0">
              <a:lnSpc>
                <a:spcPct val="90000"/>
              </a:lnSpc>
              <a:spcBef>
                <a:spcPct val="20000"/>
              </a:spcBef>
              <a:buClr>
                <a:schemeClr val="accent2"/>
              </a:buClr>
              <a:buFont typeface="Times" pitchFamily="18" charset="0"/>
              <a:buNone/>
            </a:pPr>
            <a:endParaRPr lang="en-US" sz="1100" dirty="0" smtClean="0">
              <a:latin typeface="Arial" pitchFamily="34" charset="0"/>
              <a:ea typeface="Osaka"/>
              <a:cs typeface="Arial" pitchFamily="34" charset="0"/>
            </a:endParaRPr>
          </a:p>
          <a:p>
            <a:pPr marL="285750" indent="-285750">
              <a:lnSpc>
                <a:spcPct val="90000"/>
              </a:lnSpc>
              <a:spcAft>
                <a:spcPts val="1200"/>
              </a:spcAft>
              <a:buFont typeface="Arial" pitchFamily="34" charset="0"/>
              <a:buChar char="•"/>
            </a:pPr>
            <a:r>
              <a:rPr lang="en-US" sz="1100" dirty="0" smtClean="0">
                <a:latin typeface="Arial" pitchFamily="34" charset="0"/>
                <a:cs typeface="Arial" pitchFamily="34" charset="0"/>
              </a:rPr>
              <a:t>Procurement Arrangement signed</a:t>
            </a:r>
          </a:p>
          <a:p>
            <a:pPr marL="285750" indent="-285750">
              <a:spcAft>
                <a:spcPts val="1200"/>
              </a:spcAft>
              <a:buFont typeface="Arial" pitchFamily="34" charset="0"/>
              <a:buChar char="•"/>
            </a:pPr>
            <a:r>
              <a:rPr lang="en-US" sz="1100" dirty="0" smtClean="0">
                <a:latin typeface="Arial" pitchFamily="34" charset="0"/>
                <a:cs typeface="Arial" pitchFamily="34" charset="0"/>
              </a:rPr>
              <a:t>Low-power mode-control tests underway with prototype components (ORNL, MIT)</a:t>
            </a:r>
          </a:p>
          <a:p>
            <a:pPr marL="285750" indent="-285750">
              <a:spcAft>
                <a:spcPts val="1200"/>
              </a:spcAft>
              <a:buFont typeface="Arial" pitchFamily="34" charset="0"/>
              <a:buChar char="•"/>
            </a:pPr>
            <a:r>
              <a:rPr lang="en-US" sz="1100" dirty="0" smtClean="0">
                <a:latin typeface="Arial" pitchFamily="34" charset="0"/>
                <a:cs typeface="Arial" pitchFamily="34" charset="0"/>
              </a:rPr>
              <a:t>Full power tests planned (per</a:t>
            </a:r>
            <a:r>
              <a:rPr lang="en-US" sz="1100" baseline="0" dirty="0" smtClean="0">
                <a:latin typeface="Arial" pitchFamily="34" charset="0"/>
                <a:cs typeface="Arial" pitchFamily="34" charset="0"/>
              </a:rPr>
              <a:t> Dave R: still tentative, probably in May)</a:t>
            </a:r>
            <a:endParaRPr lang="en-US" sz="1100" dirty="0" smtClean="0">
              <a:latin typeface="Arial" pitchFamily="34" charset="0"/>
              <a:cs typeface="Arial" pitchFamily="34" charset="0"/>
            </a:endParaRPr>
          </a:p>
          <a:p>
            <a:pPr marL="285750" indent="-285750" eaLnBrk="0" hangingPunct="0">
              <a:lnSpc>
                <a:spcPct val="110000"/>
              </a:lnSpc>
              <a:spcAft>
                <a:spcPts val="1200"/>
              </a:spcAft>
              <a:buFont typeface="Arial" pitchFamily="34" charset="0"/>
              <a:buChar char="•"/>
            </a:pPr>
            <a:r>
              <a:rPr lang="en-US" sz="1100" dirty="0" smtClean="0">
                <a:latin typeface="Arial" pitchFamily="34" charset="0"/>
                <a:cs typeface="Arial" pitchFamily="34" charset="0"/>
              </a:rPr>
              <a:t>Alternate waveguide component designs and fabrication techniques developed</a:t>
            </a:r>
          </a:p>
          <a:p>
            <a:pPr marL="0" indent="0">
              <a:buFontTx/>
              <a:buNone/>
            </a:pPr>
            <a:endParaRPr lang="en-US" sz="1100" dirty="0" smtClean="0">
              <a:latin typeface="Arial" pitchFamily="34" charset="0"/>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txBox="1">
            <a:spLocks noGrp="1" noChangeArrowheads="1"/>
          </p:cNvSpPr>
          <p:nvPr/>
        </p:nvSpPr>
        <p:spPr bwMode="auto">
          <a:xfrm>
            <a:off x="3968843" y="8830627"/>
            <a:ext cx="3039964" cy="46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1" tIns="45705" rIns="91411" bIns="45705" anchor="b"/>
          <a:lstStyle>
            <a:lvl1pPr defTabSz="912813" eaLnBrk="0" hangingPunct="0">
              <a:defRPr sz="2400">
                <a:solidFill>
                  <a:schemeClr val="tx1"/>
                </a:solidFill>
                <a:latin typeface="Arial" pitchFamily="34" charset="0"/>
                <a:ea typeface="MS PGothic" pitchFamily="34" charset="-128"/>
              </a:defRPr>
            </a:lvl1pPr>
            <a:lvl2pPr marL="742950" indent="-285750" defTabSz="912813" eaLnBrk="0" hangingPunct="0">
              <a:defRPr sz="2400">
                <a:solidFill>
                  <a:schemeClr val="tx1"/>
                </a:solidFill>
                <a:latin typeface="Arial" pitchFamily="34" charset="0"/>
                <a:ea typeface="MS PGothic" pitchFamily="34" charset="-128"/>
              </a:defRPr>
            </a:lvl2pPr>
            <a:lvl3pPr marL="1143000" indent="-228600" defTabSz="912813" eaLnBrk="0" hangingPunct="0">
              <a:defRPr sz="2400">
                <a:solidFill>
                  <a:schemeClr val="tx1"/>
                </a:solidFill>
                <a:latin typeface="Arial" pitchFamily="34" charset="0"/>
                <a:ea typeface="MS PGothic" pitchFamily="34" charset="-128"/>
              </a:defRPr>
            </a:lvl3pPr>
            <a:lvl4pPr marL="1600200" indent="-228600" defTabSz="912813" eaLnBrk="0" hangingPunct="0">
              <a:defRPr sz="2400">
                <a:solidFill>
                  <a:schemeClr val="tx1"/>
                </a:solidFill>
                <a:latin typeface="Arial" pitchFamily="34" charset="0"/>
                <a:ea typeface="MS PGothic" pitchFamily="34" charset="-128"/>
              </a:defRPr>
            </a:lvl4pPr>
            <a:lvl5pPr marL="2057400" indent="-228600" defTabSz="912813" eaLnBrk="0" hangingPunct="0">
              <a:defRPr sz="2400">
                <a:solidFill>
                  <a:schemeClr val="tx1"/>
                </a:solidFill>
                <a:latin typeface="Arial" pitchFamily="34" charset="0"/>
                <a:ea typeface="MS PGothic" pitchFamily="34" charset="-128"/>
              </a:defRPr>
            </a:lvl5pPr>
            <a:lvl6pPr marL="2514600" indent="-228600" defTabSz="912813"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912813"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912813"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912813"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fld id="{F7B44BA3-AEA1-45B8-B79B-E7987CD55620}" type="slidenum">
              <a:rPr lang="en-US" sz="1200"/>
              <a:pPr algn="r"/>
              <a:t>16</a:t>
            </a:fld>
            <a:endParaRPr lang="en-US" sz="1200" dirty="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1" tIns="45705" rIns="91411" bIns="45705"/>
          <a:lstStyle/>
          <a:p>
            <a:pPr marL="171450" indent="-171450">
              <a:spcBef>
                <a:spcPct val="20000"/>
              </a:spcBef>
              <a:buClr>
                <a:schemeClr val="accent2"/>
              </a:buClr>
              <a:buFont typeface="Arial" pitchFamily="34" charset="0"/>
              <a:buChar char="•"/>
            </a:pPr>
            <a:r>
              <a:rPr lang="en-US" sz="1100" b="0" dirty="0" smtClean="0">
                <a:solidFill>
                  <a:schemeClr val="tx1"/>
                </a:solidFill>
                <a:latin typeface="Arial" pitchFamily="34" charset="0"/>
                <a:cs typeface="Arial" pitchFamily="34" charset="0"/>
              </a:rPr>
              <a:t>Tests of mechanical assembly and 3 </a:t>
            </a:r>
            <a:r>
              <a:rPr lang="en-US" sz="1100" b="0" dirty="0" err="1" smtClean="0">
                <a:solidFill>
                  <a:schemeClr val="tx1"/>
                </a:solidFill>
                <a:latin typeface="Arial" pitchFamily="34" charset="0"/>
                <a:cs typeface="Arial" pitchFamily="34" charset="0"/>
              </a:rPr>
              <a:t>atm</a:t>
            </a:r>
            <a:r>
              <a:rPr lang="en-US" sz="1100" b="0" dirty="0" smtClean="0">
                <a:solidFill>
                  <a:schemeClr val="tx1"/>
                </a:solidFill>
                <a:latin typeface="Arial" pitchFamily="34" charset="0"/>
                <a:cs typeface="Arial" pitchFamily="34" charset="0"/>
              </a:rPr>
              <a:t> pressurization</a:t>
            </a:r>
          </a:p>
          <a:p>
            <a:pPr marL="628650" marR="0" lvl="1" indent="-171450" algn="l" defTabSz="914400" rtl="0" eaLnBrk="1" fontAlgn="auto" latinLnBrk="0" hangingPunct="1">
              <a:lnSpc>
                <a:spcPct val="100000"/>
              </a:lnSpc>
              <a:spcBef>
                <a:spcPct val="20000"/>
              </a:spcBef>
              <a:spcAft>
                <a:spcPts val="0"/>
              </a:spcAft>
              <a:buClr>
                <a:schemeClr val="accent2"/>
              </a:buClr>
              <a:buSzTx/>
              <a:buFont typeface="Arial" pitchFamily="34" charset="0"/>
              <a:buChar char="•"/>
              <a:tabLst/>
              <a:defRPr/>
            </a:pPr>
            <a:r>
              <a:rPr lang="en-US" sz="1100" b="0" dirty="0" smtClean="0">
                <a:solidFill>
                  <a:schemeClr val="tx1"/>
                </a:solidFill>
                <a:latin typeface="Arial" pitchFamily="34" charset="0"/>
                <a:cs typeface="Arial" pitchFamily="34" charset="0"/>
              </a:rPr>
              <a:t>Note from Dave R: </a:t>
            </a:r>
            <a:r>
              <a:rPr lang="en-US" sz="1100" kern="1200" dirty="0" smtClean="0">
                <a:solidFill>
                  <a:schemeClr val="tx1"/>
                </a:solidFill>
                <a:effectLst/>
                <a:latin typeface="Arial" pitchFamily="34" charset="0"/>
                <a:ea typeface="+mn-ea"/>
                <a:cs typeface="Arial" pitchFamily="34" charset="0"/>
              </a:rPr>
              <a:t>We pressurize the coaxial transmission line with either nitrogen gas or "dry air". They are an insulating gas between the inner and outer conductors.  We pressurize it to 3 atmospheres because the insulating properties are higher at higher pressure.  3 atm. provides sufficient margin for our operating voltage which goes up to 45 KV.</a:t>
            </a:r>
          </a:p>
          <a:p>
            <a:pPr lvl="1">
              <a:lnSpc>
                <a:spcPct val="90000"/>
              </a:lnSpc>
              <a:spcAft>
                <a:spcPts val="600"/>
              </a:spcAft>
              <a:buFont typeface="Lucida Grande"/>
              <a:buChar char="-"/>
            </a:pPr>
            <a:r>
              <a:rPr lang="en-US" sz="1100" b="0" dirty="0" smtClean="0">
                <a:solidFill>
                  <a:schemeClr val="tx1"/>
                </a:solidFill>
                <a:latin typeface="Arial" pitchFamily="34" charset="0"/>
                <a:cs typeface="Arial" pitchFamily="34" charset="0"/>
              </a:rPr>
              <a:t>Prototype matching component design and tests</a:t>
            </a:r>
          </a:p>
          <a:p>
            <a:pPr lvl="1">
              <a:lnSpc>
                <a:spcPct val="90000"/>
              </a:lnSpc>
              <a:spcAft>
                <a:spcPts val="600"/>
              </a:spcAft>
              <a:buFont typeface="Lucida Grande"/>
              <a:buChar char="-"/>
            </a:pPr>
            <a:r>
              <a:rPr lang="en-US" sz="1100" b="0" dirty="0" smtClean="0">
                <a:solidFill>
                  <a:schemeClr val="tx1"/>
                </a:solidFill>
                <a:latin typeface="Arial" pitchFamily="34" charset="0"/>
                <a:cs typeface="Arial" pitchFamily="34" charset="0"/>
              </a:rPr>
              <a:t>Insulator and gas barrier tests</a:t>
            </a:r>
          </a:p>
          <a:p>
            <a:pPr lvl="1">
              <a:lnSpc>
                <a:spcPct val="90000"/>
              </a:lnSpc>
              <a:spcAft>
                <a:spcPts val="600"/>
              </a:spcAft>
              <a:buFont typeface="Lucida Grande"/>
              <a:buChar char="-"/>
            </a:pPr>
            <a:r>
              <a:rPr lang="en-US" sz="1100" b="0" dirty="0" smtClean="0">
                <a:solidFill>
                  <a:schemeClr val="tx1"/>
                </a:solidFill>
                <a:latin typeface="Arial" pitchFamily="34" charset="0"/>
                <a:cs typeface="Arial" pitchFamily="34" charset="0"/>
              </a:rPr>
              <a:t>Capacitor tests at high radio-frequency voltage and current </a:t>
            </a:r>
          </a:p>
          <a:p>
            <a:pPr marL="0" indent="0" eaLnBrk="0" hangingPunct="0">
              <a:lnSpc>
                <a:spcPct val="90000"/>
              </a:lnSpc>
              <a:spcBef>
                <a:spcPct val="20000"/>
              </a:spcBef>
              <a:buClr>
                <a:schemeClr val="accent2"/>
              </a:buClr>
              <a:buFont typeface="Times" pitchFamily="18" charset="0"/>
              <a:buNone/>
            </a:pPr>
            <a:endParaRPr lang="en-US" sz="1100" b="0" dirty="0" smtClean="0">
              <a:solidFill>
                <a:schemeClr val="tx1"/>
              </a:solidFill>
              <a:latin typeface="Arial" pitchFamily="34" charset="0"/>
              <a:cs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itchFamily="34" charset="0"/>
                <a:cs typeface="Arial" pitchFamily="34" charset="0"/>
              </a:rPr>
              <a:t>Photo: Four hectares for the ITER transformers</a:t>
            </a:r>
          </a:p>
          <a:p>
            <a:r>
              <a:rPr lang="en-US" sz="1100" dirty="0">
                <a:latin typeface="Arial" pitchFamily="34" charset="0"/>
                <a:cs typeface="Arial" pitchFamily="34" charset="0"/>
              </a:rPr>
              <a:t>The 22-metre pylons in the foreground support five-ton crossbars; from here, electricity will be directed toward seven 400 kV transformers. Photo: ITER Organization (September 2011)</a:t>
            </a:r>
          </a:p>
          <a:p>
            <a:endParaRPr lang="en-US" sz="1100" dirty="0">
              <a:latin typeface="Arial" pitchFamily="34" charset="0"/>
              <a:cs typeface="Arial" pitchFamily="34" charset="0"/>
            </a:endParaRPr>
          </a:p>
          <a:p>
            <a:r>
              <a:rPr lang="en-US" sz="1100" dirty="0">
                <a:latin typeface="Arial" pitchFamily="34" charset="0"/>
                <a:cs typeface="Arial" pitchFamily="34" charset="0"/>
              </a:rPr>
              <a:t>Recent Progress</a:t>
            </a:r>
          </a:p>
          <a:p>
            <a:pPr marL="171441" indent="-171441">
              <a:buFont typeface="Arial" pitchFamily="34" charset="0"/>
              <a:buChar char="•"/>
            </a:pPr>
            <a:r>
              <a:rPr lang="en-US" sz="1100" dirty="0">
                <a:latin typeface="Arial" pitchFamily="34" charset="0"/>
                <a:cs typeface="Arial" pitchFamily="34" charset="0"/>
              </a:rPr>
              <a:t>Developed agreement with EU on scope sharing, line by line from the SSEN bill of materials, which satisfies 75%-25% split of ITER Agreement and allocates credit for each line item, to be submitted in a PCR by the IO</a:t>
            </a:r>
          </a:p>
          <a:p>
            <a:pPr marL="171441" indent="-171441">
              <a:buFont typeface="Arial" pitchFamily="34" charset="0"/>
              <a:buChar char="•"/>
            </a:pPr>
            <a:r>
              <a:rPr lang="en-US" sz="1100" dirty="0">
                <a:latin typeface="Arial" pitchFamily="34" charset="0"/>
                <a:cs typeface="Arial" pitchFamily="34" charset="0"/>
              </a:rPr>
              <a:t>Developed new plan and schedule for equipment being supplied by US, based on above scope agreement, to be submitted in a PCR by the US to establish a new SMP baseline</a:t>
            </a:r>
          </a:p>
          <a:p>
            <a:pPr marL="171441" indent="-171441">
              <a:buFont typeface="Arial" pitchFamily="34" charset="0"/>
              <a:buChar char="•"/>
            </a:pPr>
            <a:r>
              <a:rPr lang="en-US" sz="1100" dirty="0">
                <a:latin typeface="Arial" pitchFamily="34" charset="0"/>
                <a:cs typeface="Arial" pitchFamily="34" charset="0"/>
              </a:rPr>
              <a:t>Developed agreement with IO general aspects of the PA including method of communicating scope and technical requirements, hold points, milestones, and credit allocation</a:t>
            </a:r>
          </a:p>
          <a:p>
            <a:pPr marL="171441" indent="-171441">
              <a:buFont typeface="Arial" pitchFamily="34" charset="0"/>
              <a:buChar char="•"/>
            </a:pPr>
            <a:r>
              <a:rPr lang="en-US" sz="1100" dirty="0">
                <a:latin typeface="Arial" pitchFamily="34" charset="0"/>
                <a:cs typeface="Arial" pitchFamily="34" charset="0"/>
              </a:rPr>
              <a:t>Advised IO on issues related to load database, in particular on load simultaneity and various aspects of the largest load which is the US's </a:t>
            </a:r>
            <a:r>
              <a:rPr lang="en-US" sz="1100" dirty="0" err="1">
                <a:latin typeface="Arial" pitchFamily="34" charset="0"/>
                <a:cs typeface="Arial" pitchFamily="34" charset="0"/>
              </a:rPr>
              <a:t>Tokamak</a:t>
            </a:r>
            <a:r>
              <a:rPr lang="en-US" sz="1100" dirty="0">
                <a:latin typeface="Arial" pitchFamily="34" charset="0"/>
                <a:cs typeface="Arial" pitchFamily="34" charset="0"/>
              </a:rPr>
              <a:t> Cooling Water System</a:t>
            </a:r>
          </a:p>
          <a:p>
            <a:r>
              <a:rPr lang="en-US" sz="1100" dirty="0">
                <a:latin typeface="Arial" pitchFamily="34" charset="0"/>
                <a:cs typeface="Arial" pitchFamily="34" charset="0"/>
              </a:rPr>
              <a:t> </a:t>
            </a:r>
          </a:p>
          <a:p>
            <a:r>
              <a:rPr lang="en-US" sz="1100" dirty="0">
                <a:latin typeface="Arial" pitchFamily="34" charset="0"/>
                <a:cs typeface="Arial" pitchFamily="34" charset="0"/>
              </a:rPr>
              <a:t>Upcoming Activities</a:t>
            </a:r>
          </a:p>
          <a:p>
            <a:pPr marL="171441" indent="-171441">
              <a:buFont typeface="Arial" pitchFamily="34" charset="0"/>
              <a:buChar char="•"/>
            </a:pPr>
            <a:r>
              <a:rPr lang="en-US" sz="1100" dirty="0">
                <a:latin typeface="Arial" pitchFamily="34" charset="0"/>
                <a:cs typeface="Arial" pitchFamily="34" charset="0"/>
              </a:rPr>
              <a:t>FDR to be conducted by IO and EU in April 2012</a:t>
            </a:r>
          </a:p>
          <a:p>
            <a:pPr marL="171441" indent="-171441">
              <a:buFont typeface="Arial" pitchFamily="34" charset="0"/>
              <a:buChar char="•"/>
            </a:pPr>
            <a:r>
              <a:rPr lang="en-US" sz="1100" dirty="0">
                <a:latin typeface="Arial" pitchFamily="34" charset="0"/>
                <a:cs typeface="Arial" pitchFamily="34" charset="0"/>
              </a:rPr>
              <a:t>PA to be issued by IO in June 2012</a:t>
            </a:r>
          </a:p>
          <a:p>
            <a:pPr marL="171441" indent="-171441">
              <a:buFont typeface="Arial" pitchFamily="34" charset="0"/>
              <a:buChar char="•"/>
            </a:pPr>
            <a:r>
              <a:rPr lang="en-US" sz="1100" dirty="0">
                <a:latin typeface="Arial" pitchFamily="34" charset="0"/>
                <a:cs typeface="Arial" pitchFamily="34" charset="0"/>
              </a:rPr>
              <a:t>RFP to be issued for contract award for Engineering Support Services prior to PA issuance in June 2012</a:t>
            </a:r>
          </a:p>
          <a:p>
            <a:endParaRPr lang="en-US" sz="11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533497E0-12AF-4B42-A030-1A9530274675}" type="slidenum">
              <a:rPr lang="en-US" smtClean="0"/>
              <a:pPr/>
              <a:t>17</a:t>
            </a:fld>
            <a:endParaRPr lang="en-US" dirty="0"/>
          </a:p>
        </p:txBody>
      </p:sp>
    </p:spTree>
    <p:extLst>
      <p:ext uri="{BB962C8B-B14F-4D97-AF65-F5344CB8AC3E}">
        <p14:creationId xmlns:p14="http://schemas.microsoft.com/office/powerpoint/2010/main" val="2844207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533497E0-12AF-4B42-A030-1A9530274675}" type="slidenum">
              <a:rPr lang="en-US" smtClean="0"/>
              <a:pPr/>
              <a:t>18</a:t>
            </a:fld>
            <a:endParaRPr lang="en-US" dirty="0"/>
          </a:p>
        </p:txBody>
      </p:sp>
    </p:spTree>
    <p:extLst>
      <p:ext uri="{BB962C8B-B14F-4D97-AF65-F5344CB8AC3E}">
        <p14:creationId xmlns:p14="http://schemas.microsoft.com/office/powerpoint/2010/main" val="1032237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42C8B923-D617-4DCB-9B01-589676F2E2A9}" type="slidenum">
              <a:rPr lang="en-US" smtClean="0"/>
              <a:pPr>
                <a:defRPr/>
              </a:pPr>
              <a:t>2</a:t>
            </a:fld>
            <a:endParaRPr lang="en-US" dirty="0"/>
          </a:p>
        </p:txBody>
      </p:sp>
    </p:spTree>
    <p:extLst>
      <p:ext uri="{BB962C8B-B14F-4D97-AF65-F5344CB8AC3E}">
        <p14:creationId xmlns:p14="http://schemas.microsoft.com/office/powerpoint/2010/main" val="898353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100" dirty="0" smtClean="0">
                <a:latin typeface="Arial" pitchFamily="34" charset="0"/>
                <a:cs typeface="Arial" pitchFamily="34" charset="0"/>
              </a:rPr>
              <a:t>Structure</a:t>
            </a:r>
            <a:r>
              <a:rPr lang="en-US" sz="1100" baseline="0" dirty="0" smtClean="0">
                <a:latin typeface="Arial" pitchFamily="34" charset="0"/>
                <a:cs typeface="Arial" pitchFamily="34" charset="0"/>
              </a:rPr>
              <a:t> d</a:t>
            </a:r>
            <a:r>
              <a:rPr lang="en-US" sz="1100" dirty="0" smtClean="0">
                <a:latin typeface="Arial" pitchFamily="34" charset="0"/>
                <a:cs typeface="Arial" pitchFamily="34" charset="0"/>
              </a:rPr>
              <a:t>esign selections have been made and have been confirmed by analysis and testing. These include:</a:t>
            </a:r>
          </a:p>
          <a:p>
            <a:pPr marL="628650" lvl="1" indent="-171450">
              <a:buFont typeface="Arial" pitchFamily="34" charset="0"/>
              <a:buChar char="•"/>
            </a:pPr>
            <a:r>
              <a:rPr lang="en-US" sz="1100" dirty="0" smtClean="0">
                <a:latin typeface="Arial" pitchFamily="34" charset="0"/>
                <a:cs typeface="Arial" pitchFamily="34" charset="0"/>
              </a:rPr>
              <a:t>Pre-compression system</a:t>
            </a:r>
          </a:p>
          <a:p>
            <a:pPr marL="628650" lvl="1" indent="-171450">
              <a:buFont typeface="Arial" pitchFamily="34" charset="0"/>
              <a:buChar char="•"/>
            </a:pPr>
            <a:r>
              <a:rPr lang="en-US" sz="1100" dirty="0" smtClean="0">
                <a:latin typeface="Arial" pitchFamily="34" charset="0"/>
                <a:cs typeface="Arial" pitchFamily="34" charset="0"/>
              </a:rPr>
              <a:t>Upper centering system </a:t>
            </a:r>
          </a:p>
          <a:p>
            <a:pPr marL="628650" lvl="1" indent="-171450">
              <a:buFont typeface="Arial" pitchFamily="34" charset="0"/>
              <a:buChar char="•"/>
            </a:pPr>
            <a:r>
              <a:rPr lang="en-US" sz="1100" dirty="0" smtClean="0">
                <a:latin typeface="Arial" pitchFamily="34" charset="0"/>
                <a:cs typeface="Arial" pitchFamily="34" charset="0"/>
              </a:rPr>
              <a:t>Module to module alignment.</a:t>
            </a:r>
          </a:p>
          <a:p>
            <a:pPr marL="628650" lvl="1" indent="-171450">
              <a:buFont typeface="Arial" pitchFamily="34" charset="0"/>
              <a:buChar char="•"/>
            </a:pPr>
            <a:r>
              <a:rPr lang="en-US" sz="1100" dirty="0" smtClean="0">
                <a:latin typeface="Arial" pitchFamily="34" charset="0"/>
                <a:cs typeface="Arial" pitchFamily="34" charset="0"/>
              </a:rPr>
              <a:t>Lower Gravity Support </a:t>
            </a:r>
          </a:p>
          <a:p>
            <a:pPr marL="457200" lvl="1" indent="0">
              <a:buFont typeface="Arial" pitchFamily="34" charset="0"/>
              <a:buNone/>
            </a:pPr>
            <a:endParaRPr lang="en-US" sz="1100" dirty="0" smtClean="0">
              <a:latin typeface="Arial" pitchFamily="34" charset="0"/>
              <a:cs typeface="Arial" pitchFamily="34" charset="0"/>
            </a:endParaRPr>
          </a:p>
          <a:p>
            <a:r>
              <a:rPr lang="en-US" sz="1100" dirty="0" smtClean="0">
                <a:latin typeface="Arial" pitchFamily="34" charset="0"/>
                <a:cs typeface="Arial" pitchFamily="34" charset="0"/>
              </a:rPr>
              <a:t>Requirements have been documented and are stable.</a:t>
            </a:r>
          </a:p>
          <a:p>
            <a:endParaRPr lang="en-US" sz="1100" dirty="0" smtClean="0">
              <a:latin typeface="Arial" pitchFamily="34" charset="0"/>
              <a:cs typeface="Arial" pitchFamily="34" charset="0"/>
            </a:endParaRPr>
          </a:p>
          <a:p>
            <a:r>
              <a:rPr lang="en-US" sz="1100" dirty="0" smtClean="0">
                <a:latin typeface="Arial" pitchFamily="34" charset="0"/>
                <a:cs typeface="Arial" pitchFamily="34" charset="0"/>
              </a:rPr>
              <a:t>Interfaces are being finalized with the IO during final design.</a:t>
            </a:r>
          </a:p>
          <a:p>
            <a:endParaRPr lang="en-US" sz="110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A65F33C-FCA1-6242-8F66-6492C21F3B51}"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aseline="0" dirty="0" smtClean="0">
                <a:latin typeface="Arial" pitchFamily="34" charset="0"/>
                <a:cs typeface="Arial" pitchFamily="34" charset="0"/>
              </a:rPr>
              <a:t>Specifically, VULCAN will measure the strain state of the superconducting Nb</a:t>
            </a:r>
            <a:r>
              <a:rPr lang="en-US" sz="1100" baseline="-25000" dirty="0" smtClean="0">
                <a:latin typeface="Arial" pitchFamily="34" charset="0"/>
                <a:cs typeface="Arial" pitchFamily="34" charset="0"/>
              </a:rPr>
              <a:t>3</a:t>
            </a:r>
            <a:r>
              <a:rPr lang="en-US" sz="1100" baseline="0" dirty="0" smtClean="0">
                <a:latin typeface="Arial" pitchFamily="34" charset="0"/>
                <a:cs typeface="Arial" pitchFamily="34" charset="0"/>
              </a:rPr>
              <a:t>Sn phase inside the thick-walled metal jacket, including:</a:t>
            </a:r>
          </a:p>
          <a:p>
            <a:pPr marL="171450" indent="-171450">
              <a:buFont typeface="Arial" pitchFamily="34" charset="0"/>
              <a:buChar char="•"/>
            </a:pPr>
            <a:r>
              <a:rPr lang="en-US" sz="1100" baseline="0" dirty="0" smtClean="0">
                <a:latin typeface="Arial" pitchFamily="34" charset="0"/>
                <a:cs typeface="Arial" pitchFamily="34" charset="0"/>
              </a:rPr>
              <a:t>Radial, hoop, and axial strains throughout the sample at room temperature and cryogenic temperatures</a:t>
            </a:r>
          </a:p>
          <a:p>
            <a:pPr marL="171450" indent="-171450">
              <a:buFont typeface="Arial" pitchFamily="34" charset="0"/>
              <a:buChar char="•"/>
            </a:pPr>
            <a:r>
              <a:rPr lang="en-US" sz="1100" baseline="0" dirty="0" smtClean="0">
                <a:latin typeface="Arial" pitchFamily="34" charset="0"/>
                <a:cs typeface="Arial" pitchFamily="34" charset="0"/>
              </a:rPr>
              <a:t>Weight fraction of material phases (e.g. Cu, </a:t>
            </a:r>
            <a:r>
              <a:rPr lang="en-US" sz="1100" baseline="0" smtClean="0">
                <a:latin typeface="Arial" pitchFamily="34" charset="0"/>
                <a:cs typeface="Arial" pitchFamily="34" charset="0"/>
              </a:rPr>
              <a:t>Nb, </a:t>
            </a:r>
            <a:r>
              <a:rPr lang="en-US" sz="1100" baseline="0" dirty="0" smtClean="0">
                <a:latin typeface="Arial" pitchFamily="34" charset="0"/>
                <a:cs typeface="Arial" pitchFamily="34" charset="0"/>
              </a:rPr>
              <a:t>Nb</a:t>
            </a:r>
            <a:r>
              <a:rPr lang="en-US" sz="1100" baseline="-25000" dirty="0" smtClean="0">
                <a:latin typeface="Arial" pitchFamily="34" charset="0"/>
                <a:cs typeface="Arial" pitchFamily="34" charset="0"/>
              </a:rPr>
              <a:t>3</a:t>
            </a:r>
            <a:r>
              <a:rPr lang="en-US" sz="1100" baseline="0" dirty="0" smtClean="0">
                <a:latin typeface="Arial" pitchFamily="34" charset="0"/>
                <a:cs typeface="Arial" pitchFamily="34" charset="0"/>
              </a:rPr>
              <a:t>Sn)</a:t>
            </a:r>
          </a:p>
          <a:p>
            <a:endParaRPr lang="en-US" sz="1100" dirty="0" smtClean="0">
              <a:latin typeface="Arial" pitchFamily="34" charset="0"/>
              <a:cs typeface="Arial" pitchFamily="34" charset="0"/>
            </a:endParaRPr>
          </a:p>
          <a:p>
            <a:r>
              <a:rPr lang="en-US" sz="1100" dirty="0" smtClean="0">
                <a:latin typeface="Arial" pitchFamily="34" charset="0"/>
                <a:cs typeface="Arial" pitchFamily="34" charset="0"/>
              </a:rPr>
              <a:t>The</a:t>
            </a:r>
            <a:r>
              <a:rPr lang="en-US" sz="1100" baseline="0" dirty="0" smtClean="0">
                <a:latin typeface="Arial" pitchFamily="34" charset="0"/>
                <a:cs typeface="Arial" pitchFamily="34" charset="0"/>
              </a:rPr>
              <a:t> VULCAN instrument offers:</a:t>
            </a:r>
          </a:p>
          <a:p>
            <a:pPr marL="171450" indent="-171450">
              <a:buFont typeface="Arial" pitchFamily="34" charset="0"/>
              <a:buChar char="•"/>
            </a:pPr>
            <a:r>
              <a:rPr lang="en-US" sz="1100" baseline="0" dirty="0" smtClean="0">
                <a:latin typeface="Arial" pitchFamily="34" charset="0"/>
                <a:cs typeface="Arial" pitchFamily="34" charset="0"/>
              </a:rPr>
              <a:t>An open structure that can accommodate large samples and a large cryostat</a:t>
            </a:r>
          </a:p>
          <a:p>
            <a:pPr marL="171450" indent="-171450">
              <a:buFont typeface="Arial" pitchFamily="34" charset="0"/>
              <a:buChar char="•"/>
            </a:pPr>
            <a:r>
              <a:rPr lang="en-US" sz="1100" baseline="0" dirty="0" smtClean="0">
                <a:latin typeface="Arial" pitchFamily="34" charset="0"/>
                <a:cs typeface="Arial" pitchFamily="34" charset="0"/>
              </a:rPr>
              <a:t>Simultaneous mapping of strains and phases in the superconducting cable, allowing for development of a predictive model for degradation due to strain</a:t>
            </a:r>
          </a:p>
          <a:p>
            <a:pPr marL="171450" indent="-171450">
              <a:buFont typeface="Arial" pitchFamily="34" charset="0"/>
              <a:buChar char="•"/>
            </a:pPr>
            <a:r>
              <a:rPr lang="en-US" sz="1100" baseline="0" dirty="0" smtClean="0">
                <a:latin typeface="Arial" pitchFamily="34" charset="0"/>
                <a:cs typeface="Arial" pitchFamily="34" charset="0"/>
              </a:rPr>
              <a:t>Rapid diffraction measure compared to other facilities</a:t>
            </a:r>
          </a:p>
        </p:txBody>
      </p:sp>
      <p:sp>
        <p:nvSpPr>
          <p:cNvPr id="4" name="Slide Number Placeholder 3"/>
          <p:cNvSpPr>
            <a:spLocks noGrp="1"/>
          </p:cNvSpPr>
          <p:nvPr>
            <p:ph type="sldNum" sz="quarter" idx="10"/>
          </p:nvPr>
        </p:nvSpPr>
        <p:spPr/>
        <p:txBody>
          <a:bodyPr/>
          <a:lstStyle/>
          <a:p>
            <a:fld id="{533497E0-12AF-4B42-A030-1A9530274675}"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100" dirty="0" smtClean="0">
                <a:latin typeface="Arial" pitchFamily="34" charset="0"/>
                <a:cs typeface="Arial" pitchFamily="34" charset="0"/>
              </a:rPr>
              <a:t>Photo:</a:t>
            </a:r>
            <a:r>
              <a:rPr lang="en-US" sz="1100" baseline="0" dirty="0" smtClean="0">
                <a:latin typeface="Arial" pitchFamily="34" charset="0"/>
                <a:cs typeface="Arial" pitchFamily="34" charset="0"/>
              </a:rPr>
              <a:t> Oxford Superconducting Technology strand production line. This shows the ITER Nb</a:t>
            </a:r>
            <a:r>
              <a:rPr lang="en-US" sz="1100" baseline="-25000" dirty="0" smtClean="0">
                <a:latin typeface="Arial" pitchFamily="34" charset="0"/>
                <a:cs typeface="Arial" pitchFamily="34" charset="0"/>
              </a:rPr>
              <a:t>3</a:t>
            </a:r>
            <a:r>
              <a:rPr lang="en-US" sz="1100" baseline="0" dirty="0" smtClean="0">
                <a:latin typeface="Arial" pitchFamily="34" charset="0"/>
                <a:cs typeface="Arial" pitchFamily="34" charset="0"/>
              </a:rPr>
              <a:t>Sn TF conductor strand being drawn on an 8 die drawing machine at Oxford.</a:t>
            </a:r>
          </a:p>
          <a:p>
            <a:endParaRPr lang="en-US" sz="11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A65F33C-FCA1-6242-8F66-6492C21F3B51}"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Arial" pitchFamily="34" charset="0"/>
                <a:ea typeface="+mn-ea"/>
                <a:cs typeface="Arial" pitchFamily="34" charset="0"/>
              </a:rPr>
              <a:t>Photo:</a:t>
            </a:r>
            <a:r>
              <a:rPr lang="en-US" sz="1100" kern="1200" baseline="0" dirty="0" smtClean="0">
                <a:solidFill>
                  <a:schemeClr val="tx1"/>
                </a:solidFill>
                <a:effectLst/>
                <a:latin typeface="Arial" pitchFamily="34" charset="0"/>
                <a:ea typeface="+mn-ea"/>
                <a:cs typeface="Arial" pitchFamily="34" charset="0"/>
              </a:rPr>
              <a:t> </a:t>
            </a:r>
            <a:r>
              <a:rPr lang="en-US" sz="1100" kern="1200" dirty="0" smtClean="0">
                <a:solidFill>
                  <a:schemeClr val="tx1"/>
                </a:solidFill>
                <a:effectLst/>
                <a:latin typeface="Arial" pitchFamily="34" charset="0"/>
                <a:ea typeface="+mn-ea"/>
                <a:cs typeface="Arial" pitchFamily="34" charset="0"/>
              </a:rPr>
              <a:t>ITER strand being chrome plated</a:t>
            </a:r>
            <a:r>
              <a:rPr lang="en-US" sz="1100" kern="1200" baseline="0" dirty="0" smtClean="0">
                <a:solidFill>
                  <a:schemeClr val="tx1"/>
                </a:solidFill>
                <a:effectLst/>
                <a:latin typeface="Arial" pitchFamily="34" charset="0"/>
                <a:ea typeface="+mn-ea"/>
                <a:cs typeface="Arial" pitchFamily="34" charset="0"/>
              </a:rPr>
              <a:t> for Luvata Waterbury.</a:t>
            </a:r>
            <a:endParaRPr lang="en-US" sz="1100" dirty="0" smtClean="0">
              <a:solidFill>
                <a:schemeClr val="tx1"/>
              </a:solidFill>
              <a:latin typeface="Arial" pitchFamily="34" charset="0"/>
              <a:cs typeface="Arial" pitchFamily="34" charset="0"/>
            </a:endParaRPr>
          </a:p>
          <a:p>
            <a:pPr algn="l">
              <a:spcAft>
                <a:spcPts val="1000"/>
              </a:spcAft>
              <a:defRPr/>
            </a:pPr>
            <a:endParaRPr lang="en-US" sz="1100" dirty="0">
              <a:solidFill>
                <a:schemeClr val="tx1"/>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A65F33C-FCA1-6242-8F66-6492C21F3B51}"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tx1"/>
                </a:solidFill>
                <a:latin typeface="Arial" pitchFamily="34" charset="0"/>
                <a:cs typeface="Arial" pitchFamily="34" charset="0"/>
              </a:rPr>
              <a:t>High Performance Magnetics</a:t>
            </a:r>
            <a:r>
              <a:rPr lang="en-US" sz="1100" baseline="0" dirty="0" smtClean="0">
                <a:solidFill>
                  <a:schemeClr val="tx1"/>
                </a:solidFill>
                <a:latin typeface="Arial" pitchFamily="34" charset="0"/>
                <a:cs typeface="Arial" pitchFamily="34" charset="0"/>
              </a:rPr>
              <a:t> </a:t>
            </a:r>
            <a:r>
              <a:rPr lang="en-US" sz="1100" dirty="0" smtClean="0">
                <a:solidFill>
                  <a:schemeClr val="tx1"/>
                </a:solidFill>
                <a:latin typeface="Arial" pitchFamily="34" charset="0"/>
                <a:cs typeface="Arial" pitchFamily="34" charset="0"/>
              </a:rPr>
              <a:t>specialized facility can handle the long </a:t>
            </a:r>
            <a:r>
              <a:rPr lang="en-US" sz="1100" dirty="0" err="1" smtClean="0">
                <a:solidFill>
                  <a:schemeClr val="tx1"/>
                </a:solidFill>
                <a:latin typeface="Arial" pitchFamily="34" charset="0"/>
                <a:cs typeface="Arial" pitchFamily="34" charset="0"/>
              </a:rPr>
              <a:t>unspliced</a:t>
            </a:r>
            <a:r>
              <a:rPr lang="en-US" sz="1100" dirty="0" smtClean="0">
                <a:solidFill>
                  <a:schemeClr val="tx1"/>
                </a:solidFill>
                <a:latin typeface="Arial" pitchFamily="34" charset="0"/>
                <a:cs typeface="Arial" pitchFamily="34" charset="0"/>
              </a:rPr>
              <a:t> lengths of superconducting cables required for ITER to maximize cryogenic efficiencies and stability of high field magnets.</a:t>
            </a:r>
          </a:p>
        </p:txBody>
      </p:sp>
      <p:sp>
        <p:nvSpPr>
          <p:cNvPr id="4" name="Slide Number Placeholder 3"/>
          <p:cNvSpPr>
            <a:spLocks noGrp="1"/>
          </p:cNvSpPr>
          <p:nvPr>
            <p:ph type="sldNum" sz="quarter" idx="10"/>
          </p:nvPr>
        </p:nvSpPr>
        <p:spPr/>
        <p:txBody>
          <a:bodyPr/>
          <a:lstStyle/>
          <a:p>
            <a:fld id="{533497E0-12AF-4B42-A030-1A9530274675}" type="slidenum">
              <a:rPr lang="en-US" smtClean="0"/>
              <a:pPr/>
              <a:t>7</a:t>
            </a:fld>
            <a:endParaRPr lang="en-US" dirty="0"/>
          </a:p>
        </p:txBody>
      </p:sp>
    </p:spTree>
    <p:extLst>
      <p:ext uri="{BB962C8B-B14F-4D97-AF65-F5344CB8AC3E}">
        <p14:creationId xmlns:p14="http://schemas.microsoft.com/office/powerpoint/2010/main" val="1330834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3497E0-12AF-4B42-A030-1A9530274675}" type="slidenum">
              <a:rPr lang="en-US" smtClean="0"/>
              <a:pPr/>
              <a:t>8</a:t>
            </a:fld>
            <a:endParaRPr lang="en-US" dirty="0"/>
          </a:p>
        </p:txBody>
      </p:sp>
    </p:spTree>
    <p:extLst>
      <p:ext uri="{BB962C8B-B14F-4D97-AF65-F5344CB8AC3E}">
        <p14:creationId xmlns:p14="http://schemas.microsoft.com/office/powerpoint/2010/main" val="3434543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100" kern="1200" dirty="0" smtClean="0">
                <a:solidFill>
                  <a:schemeClr val="tx1"/>
                </a:solidFill>
                <a:effectLst/>
                <a:latin typeface="Arial" pitchFamily="34" charset="0"/>
                <a:ea typeface="+mn-ea"/>
                <a:cs typeface="Arial" pitchFamily="34" charset="0"/>
              </a:rPr>
              <a:t>The </a:t>
            </a:r>
            <a:r>
              <a:rPr lang="en-US" sz="1100" kern="1200" dirty="0" err="1" smtClean="0">
                <a:solidFill>
                  <a:schemeClr val="tx1"/>
                </a:solidFill>
                <a:effectLst/>
                <a:latin typeface="Arial" pitchFamily="34" charset="0"/>
                <a:ea typeface="+mn-ea"/>
                <a:cs typeface="Arial" pitchFamily="34" charset="0"/>
              </a:rPr>
              <a:t>Tokamak</a:t>
            </a:r>
            <a:r>
              <a:rPr lang="en-US" sz="1100" kern="1200" baseline="0" dirty="0" smtClean="0">
                <a:solidFill>
                  <a:schemeClr val="tx1"/>
                </a:solidFill>
                <a:effectLst/>
                <a:latin typeface="Arial" pitchFamily="34" charset="0"/>
                <a:ea typeface="+mn-ea"/>
                <a:cs typeface="Arial" pitchFamily="34" charset="0"/>
              </a:rPr>
              <a:t> Cooling Water System must be reliable, handle transient conditions and interface with 28 additional ITER systems. It is huge!</a:t>
            </a:r>
          </a:p>
          <a:p>
            <a:endParaRPr lang="en-US" sz="1100" kern="1200" baseline="0" dirty="0" smtClean="0">
              <a:solidFill>
                <a:schemeClr val="tx1"/>
              </a:solidFill>
              <a:effectLst/>
              <a:latin typeface="Arial" pitchFamily="34" charset="0"/>
              <a:ea typeface="+mn-ea"/>
              <a:cs typeface="Arial"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100" b="0" dirty="0" smtClean="0">
                <a:solidFill>
                  <a:schemeClr val="tx1"/>
                </a:solidFill>
                <a:latin typeface="Arial" pitchFamily="34" charset="0"/>
                <a:cs typeface="Arial" pitchFamily="34" charset="0"/>
              </a:rPr>
              <a:t>The TCWS requires an international</a:t>
            </a:r>
            <a:r>
              <a:rPr lang="en-US" sz="1100" b="0" baseline="0" dirty="0" smtClean="0">
                <a:solidFill>
                  <a:schemeClr val="tx1"/>
                </a:solidFill>
                <a:latin typeface="Arial" pitchFamily="34" charset="0"/>
                <a:cs typeface="Arial" pitchFamily="34" charset="0"/>
              </a:rPr>
              <a:t> CAD collaboration (</a:t>
            </a:r>
            <a:r>
              <a:rPr lang="en-US" sz="1100" dirty="0" smtClean="0">
                <a:solidFill>
                  <a:schemeClr val="tx1"/>
                </a:solidFill>
                <a:latin typeface="Arial" pitchFamily="34" charset="0"/>
                <a:cs typeface="Arial" pitchFamily="34" charset="0"/>
              </a:rPr>
              <a:t>Eight AREVA designers trained and using unique design process: CATIA/ENOVIA/SEE-VISO).</a:t>
            </a:r>
            <a:endParaRPr lang="en-US" sz="1100" b="0" dirty="0" smtClean="0">
              <a:solidFill>
                <a:schemeClr val="tx1"/>
              </a:solidFill>
              <a:latin typeface="Arial" pitchFamily="34" charset="0"/>
              <a:cs typeface="Arial" pitchFamily="34" charset="0"/>
            </a:endParaRPr>
          </a:p>
          <a:p>
            <a:endParaRPr lang="en-US" sz="1100" dirty="0" smtClean="0">
              <a:solidFill>
                <a:schemeClr val="tx1"/>
              </a:solidFill>
              <a:latin typeface="Arial" pitchFamily="34" charset="0"/>
              <a:cs typeface="Arial" pitchFamily="34" charset="0"/>
            </a:endParaRPr>
          </a:p>
          <a:p>
            <a:pPr marL="0" indent="0">
              <a:spcAft>
                <a:spcPts val="1200"/>
              </a:spcAft>
              <a:buFont typeface="Arial" pitchFamily="34" charset="0"/>
              <a:buNone/>
            </a:pPr>
            <a:r>
              <a:rPr lang="en-US" sz="1100" b="0" i="1" dirty="0" smtClean="0">
                <a:solidFill>
                  <a:schemeClr val="tx1"/>
                </a:solidFill>
                <a:latin typeface="Arial" pitchFamily="34" charset="0"/>
                <a:cs typeface="Arial" pitchFamily="34" charset="0"/>
              </a:rPr>
              <a:t>Drain Tank Notes from </a:t>
            </a:r>
            <a:r>
              <a:rPr lang="en-US" sz="1100" b="0" i="1" dirty="0" err="1" smtClean="0">
                <a:solidFill>
                  <a:schemeClr val="tx1"/>
                </a:solidFill>
                <a:latin typeface="Arial" pitchFamily="34" charset="0"/>
                <a:cs typeface="Arial" pitchFamily="34" charset="0"/>
              </a:rPr>
              <a:t>Bumgardner’s</a:t>
            </a:r>
            <a:r>
              <a:rPr lang="en-US" sz="1100" b="0" i="1" dirty="0" smtClean="0">
                <a:solidFill>
                  <a:schemeClr val="tx1"/>
                </a:solidFill>
                <a:latin typeface="Arial" pitchFamily="34" charset="0"/>
                <a:cs typeface="Arial" pitchFamily="34" charset="0"/>
              </a:rPr>
              <a:t> Lehman presentation:</a:t>
            </a:r>
          </a:p>
          <a:p>
            <a:r>
              <a:rPr lang="en-US" sz="1100" dirty="0" smtClean="0">
                <a:solidFill>
                  <a:schemeClr val="tx1"/>
                </a:solidFill>
                <a:latin typeface="Arial" pitchFamily="34" charset="0"/>
                <a:cs typeface="Arial" pitchFamily="34" charset="0"/>
              </a:rPr>
              <a:t>Drain Tank Final Design Review and issue resolution complete.</a:t>
            </a:r>
          </a:p>
          <a:p>
            <a:r>
              <a:rPr lang="en-US" sz="1100" dirty="0" smtClean="0">
                <a:solidFill>
                  <a:schemeClr val="tx1"/>
                </a:solidFill>
                <a:latin typeface="Arial" pitchFamily="34" charset="0"/>
                <a:cs typeface="Arial" pitchFamily="34" charset="0"/>
              </a:rPr>
              <a:t>Drain tank fabrication contract competed and awarded.</a:t>
            </a:r>
          </a:p>
          <a:p>
            <a:r>
              <a:rPr lang="en-US" sz="1100" dirty="0" smtClean="0">
                <a:solidFill>
                  <a:schemeClr val="tx1"/>
                </a:solidFill>
                <a:latin typeface="Arial" pitchFamily="34" charset="0"/>
                <a:cs typeface="Arial" pitchFamily="34" charset="0"/>
              </a:rPr>
              <a:t>Multiple lessons learned and barriers passed, including Nuclear Indemnification and IO roles in the process.</a:t>
            </a:r>
          </a:p>
          <a:p>
            <a:r>
              <a:rPr lang="en-US" sz="1100" dirty="0" smtClean="0">
                <a:solidFill>
                  <a:schemeClr val="tx1"/>
                </a:solidFill>
                <a:latin typeface="Arial" pitchFamily="34" charset="0"/>
                <a:cs typeface="Arial" pitchFamily="34" charset="0"/>
              </a:rPr>
              <a:t>Agreed Notified Body contract awarded to support drain tank fabrication process.</a:t>
            </a:r>
          </a:p>
          <a:p>
            <a:endParaRPr lang="en-US" sz="1200" dirty="0" smtClean="0"/>
          </a:p>
          <a:p>
            <a:pPr marL="0" indent="0">
              <a:spcAft>
                <a:spcPts val="1200"/>
              </a:spcAft>
              <a:buFont typeface="Arial" pitchFamily="34" charset="0"/>
              <a:buNone/>
            </a:pPr>
            <a:endParaRPr lang="en-US" sz="12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A65F33C-FCA1-6242-8F66-6492C21F3B51}"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A3E08AF-9F93-435C-A4E9-AC48720C81E1}" type="datetimeFigureOut">
              <a:rPr lang="en-US" smtClean="0"/>
              <a:pPr/>
              <a:t>12/8/2011</a:t>
            </a:fld>
            <a:endParaRPr lang="en-US" dirty="0"/>
          </a:p>
        </p:txBody>
      </p:sp>
      <p:sp>
        <p:nvSpPr>
          <p:cNvPr id="5" name="Footer Placeholder 4"/>
          <p:cNvSpPr>
            <a:spLocks noGrp="1"/>
          </p:cNvSpPr>
          <p:nvPr>
            <p:ph type="ftr" sz="quarter" idx="11"/>
          </p:nvPr>
        </p:nvSpPr>
        <p:spPr/>
        <p:txBody>
          <a:bodyPr/>
          <a:lstStyle>
            <a:lvl1pPr>
              <a:defRPr sz="900">
                <a:latin typeface="Arial" pitchFamily="34" charset="0"/>
                <a:cs typeface="Arial" pitchFamily="34" charset="0"/>
              </a:defRPr>
            </a:lvl1pPr>
          </a:lstStyle>
          <a:p>
            <a:fld id="{9AF676FE-B8C8-486C-8B71-74CDAD79CA49}" type="slidenum">
              <a:rPr lang="en-US" smtClean="0"/>
              <a:pPr/>
              <a:t>‹#›</a:t>
            </a:fld>
            <a:endParaRPr lang="en-US" dirty="0"/>
          </a:p>
        </p:txBody>
      </p:sp>
      <p:sp>
        <p:nvSpPr>
          <p:cNvPr id="6" name="Slide Number Placeholder 5"/>
          <p:cNvSpPr>
            <a:spLocks noGrp="1"/>
          </p:cNvSpPr>
          <p:nvPr>
            <p:ph type="sldNum" sz="quarter" idx="12"/>
          </p:nvPr>
        </p:nvSpPr>
        <p:spPr/>
        <p:txBody>
          <a:bodyPr/>
          <a:lstStyle/>
          <a:p>
            <a:fld id="{0AF8C491-FC49-466D-AAD5-1C37E77A4FB8}" type="slidenum">
              <a:rPr lang="en-US" smtClean="0"/>
              <a:pPr/>
              <a:t>‹#›</a:t>
            </a:fld>
            <a:endParaRPr lang="en-US" dirty="0"/>
          </a:p>
        </p:txBody>
      </p:sp>
    </p:spTree>
    <p:extLst>
      <p:ext uri="{BB962C8B-B14F-4D97-AF65-F5344CB8AC3E}">
        <p14:creationId xmlns:p14="http://schemas.microsoft.com/office/powerpoint/2010/main" val="2854258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3E08AF-9F93-435C-A4E9-AC48720C81E1}" type="datetimeFigureOut">
              <a:rPr lang="en-US" smtClean="0"/>
              <a:pPr/>
              <a:t>12/8/2011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F8C491-FC49-466D-AAD5-1C37E77A4FB8}" type="slidenum">
              <a:rPr lang="en-US" smtClean="0"/>
              <a:pPr/>
              <a:t>‹#›</a:t>
            </a:fld>
            <a:endParaRPr lang="en-US" dirty="0"/>
          </a:p>
        </p:txBody>
      </p:sp>
    </p:spTree>
    <p:extLst>
      <p:ext uri="{BB962C8B-B14F-4D97-AF65-F5344CB8AC3E}">
        <p14:creationId xmlns:p14="http://schemas.microsoft.com/office/powerpoint/2010/main" val="2943601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3E08AF-9F93-435C-A4E9-AC48720C81E1}" type="datetimeFigureOut">
              <a:rPr lang="en-US" smtClean="0"/>
              <a:pPr/>
              <a:t>12/8/2011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F8C491-FC49-466D-AAD5-1C37E77A4FB8}" type="slidenum">
              <a:rPr lang="en-US" smtClean="0"/>
              <a:pPr/>
              <a:t>‹#›</a:t>
            </a:fld>
            <a:endParaRPr lang="en-US" dirty="0"/>
          </a:p>
        </p:txBody>
      </p:sp>
    </p:spTree>
    <p:extLst>
      <p:ext uri="{BB962C8B-B14F-4D97-AF65-F5344CB8AC3E}">
        <p14:creationId xmlns:p14="http://schemas.microsoft.com/office/powerpoint/2010/main" val="1219550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b="1">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vl3pPr>
            <a:lvl4pPr>
              <a:defRPr/>
            </a:lvl4pPr>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A3E08AF-9F93-435C-A4E9-AC48720C81E1}" type="datetimeFigureOut">
              <a:rPr lang="en-US" smtClean="0"/>
              <a:pPr/>
              <a:t>12/8/2011</a:t>
            </a:fld>
            <a:endParaRPr lang="en-US" dirty="0"/>
          </a:p>
        </p:txBody>
      </p:sp>
      <p:sp>
        <p:nvSpPr>
          <p:cNvPr id="5" name="Footer Placeholder 4"/>
          <p:cNvSpPr>
            <a:spLocks noGrp="1"/>
          </p:cNvSpPr>
          <p:nvPr>
            <p:ph type="ftr" sz="quarter" idx="11"/>
          </p:nvPr>
        </p:nvSpPr>
        <p:spPr/>
        <p:txBody>
          <a:bodyPr/>
          <a:lstStyle>
            <a:lvl1pPr>
              <a:defRPr sz="900">
                <a:latin typeface="Arial" pitchFamily="34" charset="0"/>
                <a:cs typeface="Arial" pitchFamily="34" charset="0"/>
              </a:defRPr>
            </a:lvl1pPr>
          </a:lstStyle>
          <a:p>
            <a:fld id="{C1C12650-4090-400A-A5DE-F7D623006239}" type="slidenum">
              <a:rPr lang="en-US" smtClean="0"/>
              <a:pPr/>
              <a:t>‹#›</a:t>
            </a:fld>
            <a:endParaRPr lang="en-US" dirty="0"/>
          </a:p>
        </p:txBody>
      </p:sp>
      <p:sp>
        <p:nvSpPr>
          <p:cNvPr id="6" name="Slide Number Placeholder 5"/>
          <p:cNvSpPr>
            <a:spLocks noGrp="1"/>
          </p:cNvSpPr>
          <p:nvPr>
            <p:ph type="sldNum" sz="quarter" idx="12"/>
          </p:nvPr>
        </p:nvSpPr>
        <p:spPr/>
        <p:txBody>
          <a:bodyPr/>
          <a:lstStyle/>
          <a:p>
            <a:fld id="{0AF8C491-FC49-466D-AAD5-1C37E77A4FB8}" type="slidenum">
              <a:rPr lang="en-US" smtClean="0"/>
              <a:pPr/>
              <a:t>‹#›</a:t>
            </a:fld>
            <a:endParaRPr lang="en-US" dirty="0"/>
          </a:p>
        </p:txBody>
      </p:sp>
      <p:pic>
        <p:nvPicPr>
          <p:cNvPr id="10" name="Picture 9" descr="usiter_logo_layers.png"/>
          <p:cNvPicPr>
            <a:picLocks noChangeAspect="1"/>
          </p:cNvPicPr>
          <p:nvPr userDrawn="1"/>
        </p:nvPicPr>
        <p:blipFill>
          <a:blip r:embed="rId2"/>
          <a:stretch>
            <a:fillRect/>
          </a:stretch>
        </p:blipFill>
        <p:spPr>
          <a:xfrm>
            <a:off x="7086600" y="0"/>
            <a:ext cx="1828891" cy="1065329"/>
          </a:xfrm>
          <a:prstGeom prst="rect">
            <a:avLst/>
          </a:prstGeom>
        </p:spPr>
      </p:pic>
    </p:spTree>
    <p:extLst>
      <p:ext uri="{BB962C8B-B14F-4D97-AF65-F5344CB8AC3E}">
        <p14:creationId xmlns:p14="http://schemas.microsoft.com/office/powerpoint/2010/main" val="3178376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4"/>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3E08AF-9F93-435C-A4E9-AC48720C81E1}" type="datetimeFigureOut">
              <a:rPr lang="en-US" smtClean="0"/>
              <a:pPr/>
              <a:t>12/8/2011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F8C491-FC49-466D-AAD5-1C37E77A4FB8}" type="slidenum">
              <a:rPr lang="en-US" smtClean="0"/>
              <a:pPr/>
              <a:t>‹#›</a:t>
            </a:fld>
            <a:endParaRPr lang="en-US" dirty="0"/>
          </a:p>
        </p:txBody>
      </p:sp>
    </p:spTree>
    <p:extLst>
      <p:ext uri="{BB962C8B-B14F-4D97-AF65-F5344CB8AC3E}">
        <p14:creationId xmlns:p14="http://schemas.microsoft.com/office/powerpoint/2010/main" val="1041493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A3E08AF-9F93-435C-A4E9-AC48720C81E1}" type="datetimeFigureOut">
              <a:rPr lang="en-US" smtClean="0"/>
              <a:pPr/>
              <a:t>12/8/2011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F8C491-FC49-466D-AAD5-1C37E77A4FB8}" type="slidenum">
              <a:rPr lang="en-US" smtClean="0"/>
              <a:pPr/>
              <a:t>‹#›</a:t>
            </a:fld>
            <a:endParaRPr lang="en-US" dirty="0"/>
          </a:p>
        </p:txBody>
      </p:sp>
    </p:spTree>
    <p:extLst>
      <p:ext uri="{BB962C8B-B14F-4D97-AF65-F5344CB8AC3E}">
        <p14:creationId xmlns:p14="http://schemas.microsoft.com/office/powerpoint/2010/main" val="1849976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A3E08AF-9F93-435C-A4E9-AC48720C81E1}" type="datetimeFigureOut">
              <a:rPr lang="en-US" smtClean="0"/>
              <a:pPr/>
              <a:t>12/8/2011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AF8C491-FC49-466D-AAD5-1C37E77A4FB8}" type="slidenum">
              <a:rPr lang="en-US" smtClean="0"/>
              <a:pPr/>
              <a:t>‹#›</a:t>
            </a:fld>
            <a:endParaRPr lang="en-US" dirty="0"/>
          </a:p>
        </p:txBody>
      </p:sp>
    </p:spTree>
    <p:extLst>
      <p:ext uri="{BB962C8B-B14F-4D97-AF65-F5344CB8AC3E}">
        <p14:creationId xmlns:p14="http://schemas.microsoft.com/office/powerpoint/2010/main" val="3914741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A3E08AF-9F93-435C-A4E9-AC48720C81E1}" type="datetimeFigureOut">
              <a:rPr lang="en-US" smtClean="0"/>
              <a:pPr/>
              <a:t>12/8/2011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AF8C491-FC49-466D-AAD5-1C37E77A4FB8}" type="slidenum">
              <a:rPr lang="en-US" smtClean="0"/>
              <a:pPr/>
              <a:t>‹#›</a:t>
            </a:fld>
            <a:endParaRPr lang="en-US" dirty="0"/>
          </a:p>
        </p:txBody>
      </p:sp>
    </p:spTree>
    <p:extLst>
      <p:ext uri="{BB962C8B-B14F-4D97-AF65-F5344CB8AC3E}">
        <p14:creationId xmlns:p14="http://schemas.microsoft.com/office/powerpoint/2010/main" val="1174081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3E08AF-9F93-435C-A4E9-AC48720C81E1}" type="datetimeFigureOut">
              <a:rPr lang="en-US" smtClean="0"/>
              <a:pPr/>
              <a:t>12/8/2011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AF8C491-FC49-466D-AAD5-1C37E77A4FB8}" type="slidenum">
              <a:rPr lang="en-US" smtClean="0"/>
              <a:pPr/>
              <a:t>‹#›</a:t>
            </a:fld>
            <a:endParaRPr lang="en-US" dirty="0"/>
          </a:p>
        </p:txBody>
      </p:sp>
    </p:spTree>
    <p:extLst>
      <p:ext uri="{BB962C8B-B14F-4D97-AF65-F5344CB8AC3E}">
        <p14:creationId xmlns:p14="http://schemas.microsoft.com/office/powerpoint/2010/main" val="798370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3E08AF-9F93-435C-A4E9-AC48720C81E1}" type="datetimeFigureOut">
              <a:rPr lang="en-US" smtClean="0"/>
              <a:pPr/>
              <a:t>12/8/2011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F8C491-FC49-466D-AAD5-1C37E77A4FB8}" type="slidenum">
              <a:rPr lang="en-US" smtClean="0"/>
              <a:pPr/>
              <a:t>‹#›</a:t>
            </a:fld>
            <a:endParaRPr lang="en-US" dirty="0"/>
          </a:p>
        </p:txBody>
      </p:sp>
    </p:spTree>
    <p:extLst>
      <p:ext uri="{BB962C8B-B14F-4D97-AF65-F5344CB8AC3E}">
        <p14:creationId xmlns:p14="http://schemas.microsoft.com/office/powerpoint/2010/main" val="837365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4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3E08AF-9F93-435C-A4E9-AC48720C81E1}" type="datetimeFigureOut">
              <a:rPr lang="en-US" smtClean="0"/>
              <a:pPr/>
              <a:t>12/8/2011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F8C491-FC49-466D-AAD5-1C37E77A4FB8}" type="slidenum">
              <a:rPr lang="en-US" smtClean="0"/>
              <a:pPr/>
              <a:t>‹#›</a:t>
            </a:fld>
            <a:endParaRPr lang="en-US" dirty="0"/>
          </a:p>
        </p:txBody>
      </p:sp>
    </p:spTree>
    <p:extLst>
      <p:ext uri="{BB962C8B-B14F-4D97-AF65-F5344CB8AC3E}">
        <p14:creationId xmlns:p14="http://schemas.microsoft.com/office/powerpoint/2010/main" val="687670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3E08AF-9F93-435C-A4E9-AC48720C81E1}" type="datetimeFigureOut">
              <a:rPr lang="en-US" smtClean="0"/>
              <a:pPr/>
              <a:t>12/8/2011</a:t>
            </a:fld>
            <a:endParaRPr lang="en-US" dirty="0"/>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F8C491-FC49-466D-AAD5-1C37E77A4FB8}" type="slidenum">
              <a:rPr lang="en-US" smtClean="0"/>
              <a:pPr/>
              <a:t>‹#›</a:t>
            </a:fld>
            <a:endParaRPr lang="en-US" dirty="0"/>
          </a:p>
        </p:txBody>
      </p:sp>
    </p:spTree>
    <p:extLst>
      <p:ext uri="{BB962C8B-B14F-4D97-AF65-F5344CB8AC3E}">
        <p14:creationId xmlns:p14="http://schemas.microsoft.com/office/powerpoint/2010/main" val="10516468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 01.jpg"/>
          <p:cNvPicPr>
            <a:picLocks noChangeAspect="1"/>
          </p:cNvPicPr>
          <p:nvPr/>
        </p:nvPicPr>
        <p:blipFill>
          <a:blip r:embed="rId3"/>
          <a:stretch>
            <a:fillRect/>
          </a:stretch>
        </p:blipFill>
        <p:spPr>
          <a:xfrm>
            <a:off x="4217" y="0"/>
            <a:ext cx="9135565" cy="6858000"/>
          </a:xfrm>
          <a:prstGeom prst="rect">
            <a:avLst/>
          </a:prstGeom>
        </p:spPr>
      </p:pic>
      <p:sp>
        <p:nvSpPr>
          <p:cNvPr id="11265" name="Rectangle 1026"/>
          <p:cNvSpPr>
            <a:spLocks/>
          </p:cNvSpPr>
          <p:nvPr/>
        </p:nvSpPr>
        <p:spPr bwMode="auto">
          <a:xfrm>
            <a:off x="328857" y="1698569"/>
            <a:ext cx="5233743" cy="1085425"/>
          </a:xfrm>
          <a:prstGeom prst="rect">
            <a:avLst/>
          </a:prstGeom>
          <a:noFill/>
          <a:ln w="9525">
            <a:noFill/>
            <a:miter lim="800000"/>
            <a:headEnd/>
            <a:tailEnd/>
          </a:ln>
        </p:spPr>
        <p:txBody>
          <a:bodyPr wrap="square">
            <a:spAutoFit/>
          </a:bodyPr>
          <a:lstStyle/>
          <a:p>
            <a:pPr eaLnBrk="0" hangingPunct="0">
              <a:lnSpc>
                <a:spcPct val="85000"/>
              </a:lnSpc>
              <a:spcBef>
                <a:spcPts val="400"/>
              </a:spcBef>
            </a:pPr>
            <a:r>
              <a:rPr lang="en-US" sz="3600" dirty="0" smtClean="0">
                <a:solidFill>
                  <a:schemeClr val="tx2"/>
                </a:solidFill>
                <a:effectLst>
                  <a:outerShdw blurRad="38100" dist="38100" dir="2700000" algn="tl">
                    <a:srgbClr val="000000">
                      <a:alpha val="43137"/>
                    </a:srgbClr>
                  </a:outerShdw>
                </a:effectLst>
                <a:latin typeface="Arial Black" pitchFamily="34" charset="0"/>
              </a:rPr>
              <a:t>Report from</a:t>
            </a:r>
          </a:p>
          <a:p>
            <a:pPr eaLnBrk="0" hangingPunct="0">
              <a:lnSpc>
                <a:spcPct val="85000"/>
              </a:lnSpc>
              <a:spcBef>
                <a:spcPts val="400"/>
              </a:spcBef>
            </a:pPr>
            <a:r>
              <a:rPr lang="en-US" sz="3600" dirty="0" smtClean="0">
                <a:solidFill>
                  <a:schemeClr val="tx2"/>
                </a:solidFill>
                <a:effectLst>
                  <a:outerShdw blurRad="38100" dist="38100" dir="2700000" algn="tl">
                    <a:srgbClr val="000000">
                      <a:alpha val="43137"/>
                    </a:srgbClr>
                  </a:outerShdw>
                </a:effectLst>
                <a:latin typeface="Arial Black" pitchFamily="34" charset="0"/>
              </a:rPr>
              <a:t>US ITER</a:t>
            </a:r>
          </a:p>
        </p:txBody>
      </p:sp>
      <p:sp>
        <p:nvSpPr>
          <p:cNvPr id="4" name="Rectangle 1027"/>
          <p:cNvSpPr>
            <a:spLocks noGrp="1"/>
          </p:cNvSpPr>
          <p:nvPr>
            <p:ph type="subTitle" idx="1"/>
          </p:nvPr>
        </p:nvSpPr>
        <p:spPr>
          <a:xfrm>
            <a:off x="380994" y="3276600"/>
            <a:ext cx="5181600" cy="2057400"/>
          </a:xfrm>
        </p:spPr>
        <p:txBody>
          <a:bodyPr>
            <a:normAutofit/>
          </a:bodyPr>
          <a:lstStyle/>
          <a:p>
            <a:pPr algn="l" eaLnBrk="1" hangingPunct="1"/>
            <a:r>
              <a:rPr lang="en-US" sz="1800" b="1" dirty="0" smtClean="0">
                <a:latin typeface="Arial" pitchFamily="34" charset="0"/>
                <a:cs typeface="Arial" pitchFamily="34" charset="0"/>
              </a:rPr>
              <a:t/>
            </a:r>
            <a:br>
              <a:rPr lang="en-US" sz="1800" b="1" dirty="0" smtClean="0">
                <a:latin typeface="Arial" pitchFamily="34" charset="0"/>
                <a:cs typeface="Arial" pitchFamily="34" charset="0"/>
              </a:rPr>
            </a:br>
            <a:r>
              <a:rPr lang="en-US" sz="2000" b="1" dirty="0" smtClean="0">
                <a:latin typeface="Arial" pitchFamily="34" charset="0"/>
                <a:cs typeface="Arial" pitchFamily="34" charset="0"/>
              </a:rPr>
              <a:t>Fusion Power Associates</a:t>
            </a:r>
          </a:p>
          <a:p>
            <a:pPr algn="l" eaLnBrk="1" hangingPunct="1"/>
            <a:r>
              <a:rPr lang="en-US" sz="2000" b="1" dirty="0" smtClean="0">
                <a:latin typeface="Arial" pitchFamily="34" charset="0"/>
                <a:cs typeface="Arial" pitchFamily="34" charset="0"/>
              </a:rPr>
              <a:t>December 15, 2011</a:t>
            </a:r>
          </a:p>
          <a:p>
            <a:pPr algn="l" eaLnBrk="1" hangingPunct="1"/>
            <a:endParaRPr lang="en-US" sz="2000" b="1" i="1" dirty="0" smtClean="0">
              <a:latin typeface="Arial" pitchFamily="34" charset="0"/>
              <a:cs typeface="Arial" pitchFamily="34" charset="0"/>
            </a:endParaRPr>
          </a:p>
          <a:p>
            <a:pPr algn="l"/>
            <a:r>
              <a:rPr lang="en-US" sz="1800" b="1" dirty="0" smtClean="0">
                <a:solidFill>
                  <a:schemeClr val="tx2"/>
                </a:solidFill>
                <a:latin typeface="Arial" pitchFamily="34" charset="0"/>
                <a:cs typeface="Arial" pitchFamily="34" charset="0"/>
              </a:rPr>
              <a:t>Ned Sauthoff</a:t>
            </a:r>
            <a:br>
              <a:rPr lang="en-US" sz="1800" b="1" dirty="0" smtClean="0">
                <a:solidFill>
                  <a:schemeClr val="tx2"/>
                </a:solidFill>
                <a:latin typeface="Arial" pitchFamily="34" charset="0"/>
                <a:cs typeface="Arial" pitchFamily="34" charset="0"/>
              </a:rPr>
            </a:br>
            <a:r>
              <a:rPr lang="en-US" sz="1800" b="1" dirty="0" smtClean="0">
                <a:solidFill>
                  <a:schemeClr val="tx2"/>
                </a:solidFill>
                <a:latin typeface="Arial" pitchFamily="34" charset="0"/>
                <a:cs typeface="Arial" pitchFamily="34" charset="0"/>
              </a:rPr>
              <a:t>Project Manager</a:t>
            </a:r>
          </a:p>
        </p:txBody>
      </p:sp>
    </p:spTree>
    <p:extLst>
      <p:ext uri="{BB962C8B-B14F-4D97-AF65-F5344CB8AC3E}">
        <p14:creationId xmlns:p14="http://schemas.microsoft.com/office/powerpoint/2010/main" val="2063101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6"/>
          <p:cNvSpPr txBox="1">
            <a:spLocks noChangeArrowheads="1"/>
          </p:cNvSpPr>
          <p:nvPr/>
        </p:nvSpPr>
        <p:spPr bwMode="auto">
          <a:xfrm>
            <a:off x="457200" y="1227138"/>
            <a:ext cx="32004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sz="1400" b="1">
              <a:latin typeface="Arial" pitchFamily="34" charset="0"/>
              <a:ea typeface="MS PGothic" pitchFamily="34" charset="-128"/>
              <a:cs typeface="Arial" pitchFamily="34" charset="0"/>
            </a:endParaRPr>
          </a:p>
        </p:txBody>
      </p:sp>
      <p:pic>
        <p:nvPicPr>
          <p:cNvPr id="17410" name="Picture 3" descr="2000after"/>
          <p:cNvPicPr>
            <a:picLocks noChangeAspect="1" noChangeArrowheads="1"/>
          </p:cNvPicPr>
          <p:nvPr/>
        </p:nvPicPr>
        <p:blipFill>
          <a:blip r:embed="rId3">
            <a:clrChange>
              <a:clrFrom>
                <a:srgbClr val="E5E5E5"/>
              </a:clrFrom>
              <a:clrTo>
                <a:srgbClr val="E5E5E5">
                  <a:alpha val="0"/>
                </a:srgbClr>
              </a:clrTo>
            </a:clrChange>
            <a:extLst>
              <a:ext uri="{28A0092B-C50C-407E-A947-70E740481C1C}">
                <a14:useLocalDpi xmlns:a14="http://schemas.microsoft.com/office/drawing/2010/main" val="0"/>
              </a:ext>
            </a:extLst>
          </a:blip>
          <a:srcRect/>
          <a:stretch>
            <a:fillRect/>
          </a:stretch>
        </p:blipFill>
        <p:spPr bwMode="auto">
          <a:xfrm>
            <a:off x="457200" y="1609725"/>
            <a:ext cx="8181975"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11"/>
          <p:cNvSpPr>
            <a:spLocks noChangeArrowheads="1"/>
          </p:cNvSpPr>
          <p:nvPr/>
        </p:nvSpPr>
        <p:spPr bwMode="auto">
          <a:xfrm>
            <a:off x="381000" y="6505575"/>
            <a:ext cx="45608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cs typeface="Arial" pitchFamily="34" charset="0"/>
              </a:rPr>
              <a:t>Typical glovebox with piping, electrical and instrumentation</a:t>
            </a:r>
          </a:p>
        </p:txBody>
      </p:sp>
      <p:sp>
        <p:nvSpPr>
          <p:cNvPr id="17412" name="Rectangle 3"/>
          <p:cNvSpPr txBox="1">
            <a:spLocks noChangeArrowheads="1"/>
          </p:cNvSpPr>
          <p:nvPr/>
        </p:nvSpPr>
        <p:spPr bwMode="auto">
          <a:xfrm>
            <a:off x="304800" y="1066800"/>
            <a:ext cx="6629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233363" indent="-233363">
              <a:spcBef>
                <a:spcPts val="800"/>
              </a:spcBef>
              <a:buFont typeface="Arial" pitchFamily="34" charset="0"/>
              <a:buChar char="•"/>
            </a:pPr>
            <a:r>
              <a:rPr lang="en-US" sz="2000" b="1" dirty="0" smtClean="0">
                <a:latin typeface="Arial" pitchFamily="34" charset="0"/>
                <a:cs typeface="Arial" pitchFamily="34" charset="0"/>
              </a:rPr>
              <a:t>Preliminary Design Review (October 2014)</a:t>
            </a:r>
          </a:p>
          <a:p>
            <a:pPr marL="233363" indent="-233363">
              <a:spcBef>
                <a:spcPts val="800"/>
              </a:spcBef>
              <a:buFont typeface="Arial" pitchFamily="34" charset="0"/>
              <a:buChar char="•"/>
            </a:pPr>
            <a:r>
              <a:rPr lang="en-US" sz="2000" b="1" dirty="0" smtClean="0">
                <a:latin typeface="Arial" pitchFamily="34" charset="0"/>
                <a:cs typeface="Arial" pitchFamily="34" charset="0"/>
              </a:rPr>
              <a:t>Procurement Arrangement (May 2015)</a:t>
            </a:r>
            <a:endParaRPr lang="en-US" sz="2000" b="1" dirty="0">
              <a:latin typeface="Arial" pitchFamily="34" charset="0"/>
              <a:cs typeface="Arial" pitchFamily="34" charset="0"/>
            </a:endParaRPr>
          </a:p>
          <a:p>
            <a:pPr marL="233363" indent="-233363">
              <a:spcBef>
                <a:spcPts val="800"/>
              </a:spcBef>
              <a:buFont typeface="Arial" pitchFamily="34" charset="0"/>
              <a:buChar char="•"/>
            </a:pPr>
            <a:r>
              <a:rPr lang="en-US" sz="2000" b="1" dirty="0">
                <a:latin typeface="Arial" pitchFamily="34" charset="0"/>
                <a:cs typeface="Arial" pitchFamily="34" charset="0"/>
              </a:rPr>
              <a:t>Final </a:t>
            </a:r>
            <a:r>
              <a:rPr lang="en-US" sz="2000" b="1" dirty="0" smtClean="0">
                <a:latin typeface="Arial" pitchFamily="34" charset="0"/>
                <a:cs typeface="Arial" pitchFamily="34" charset="0"/>
              </a:rPr>
              <a:t>Design (August 2018)</a:t>
            </a:r>
            <a:endParaRPr lang="en-US" sz="2000" b="1" dirty="0">
              <a:latin typeface="Arial" pitchFamily="34" charset="0"/>
              <a:cs typeface="Arial" pitchFamily="34" charset="0"/>
            </a:endParaRPr>
          </a:p>
        </p:txBody>
      </p:sp>
      <p:sp>
        <p:nvSpPr>
          <p:cNvPr id="11" name="Title 1"/>
          <p:cNvSpPr txBox="1">
            <a:spLocks/>
          </p:cNvSpPr>
          <p:nvPr/>
        </p:nvSpPr>
        <p:spPr>
          <a:xfrm>
            <a:off x="304800" y="-7938"/>
            <a:ext cx="8229600" cy="1143001"/>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en-US" sz="2400" b="1" dirty="0" smtClean="0">
                <a:solidFill>
                  <a:srgbClr val="1F497D"/>
                </a:solidFill>
                <a:effectLst>
                  <a:outerShdw blurRad="38100" dist="38100" dir="2700000" algn="tl">
                    <a:srgbClr val="000000">
                      <a:alpha val="43137"/>
                    </a:srgbClr>
                  </a:outerShdw>
                </a:effectLst>
                <a:latin typeface="Arial" pitchFamily="34" charset="0"/>
                <a:cs typeface="Arial" pitchFamily="34" charset="0"/>
              </a:rPr>
              <a:t>Progress and Plans</a:t>
            </a:r>
            <a:r>
              <a:rPr lang="en-US" sz="3200" b="1" dirty="0" smtClean="0">
                <a:solidFill>
                  <a:srgbClr val="1F497D"/>
                </a:solidFill>
                <a:effectLst>
                  <a:outerShdw blurRad="38100" dist="38100" dir="2700000" algn="tl">
                    <a:srgbClr val="000000">
                      <a:alpha val="43137"/>
                    </a:srgbClr>
                  </a:outerShdw>
                </a:effectLst>
                <a:latin typeface="Arial" pitchFamily="34" charset="0"/>
                <a:cs typeface="Arial" pitchFamily="34" charset="0"/>
              </a:rPr>
              <a:t/>
            </a:r>
            <a:br>
              <a:rPr lang="en-US" sz="3200" b="1" dirty="0" smtClean="0">
                <a:solidFill>
                  <a:srgbClr val="1F497D"/>
                </a:solidFill>
                <a:effectLst>
                  <a:outerShdw blurRad="38100" dist="38100" dir="2700000" algn="tl">
                    <a:srgbClr val="000000">
                      <a:alpha val="43137"/>
                    </a:srgbClr>
                  </a:outerShdw>
                </a:effectLst>
                <a:latin typeface="Arial" pitchFamily="34" charset="0"/>
                <a:cs typeface="Arial" pitchFamily="34" charset="0"/>
              </a:rPr>
            </a:br>
            <a:r>
              <a:rPr lang="en-US" sz="3200" b="1" dirty="0" smtClean="0">
                <a:solidFill>
                  <a:srgbClr val="1F497D"/>
                </a:solidFill>
                <a:effectLst>
                  <a:outerShdw blurRad="38100" dist="38100" dir="2700000" algn="tl">
                    <a:srgbClr val="000000">
                      <a:alpha val="43137"/>
                    </a:srgbClr>
                  </a:outerShdw>
                </a:effectLst>
                <a:latin typeface="Arial" pitchFamily="34" charset="0"/>
                <a:cs typeface="Arial" pitchFamily="34" charset="0"/>
              </a:rPr>
              <a:t>Tokamak Exhaust Processing</a:t>
            </a:r>
            <a:endParaRPr lang="en-US" sz="2800" b="1" dirty="0">
              <a:solidFill>
                <a:srgbClr val="1F497D"/>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191731080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lide 20.jpg"/>
          <p:cNvPicPr>
            <a:picLocks noChangeAspect="1"/>
          </p:cNvPicPr>
          <p:nvPr/>
        </p:nvPicPr>
        <p:blipFill>
          <a:blip r:embed="rId3"/>
          <a:stretch>
            <a:fillRect/>
          </a:stretch>
        </p:blipFill>
        <p:spPr>
          <a:xfrm>
            <a:off x="0" y="0"/>
            <a:ext cx="9144000" cy="6858000"/>
          </a:xfrm>
          <a:prstGeom prst="rect">
            <a:avLst/>
          </a:prstGeom>
        </p:spPr>
      </p:pic>
      <p:sp>
        <p:nvSpPr>
          <p:cNvPr id="7" name="Text Box 6"/>
          <p:cNvSpPr txBox="1">
            <a:spLocks noChangeArrowheads="1"/>
          </p:cNvSpPr>
          <p:nvPr/>
        </p:nvSpPr>
        <p:spPr bwMode="auto">
          <a:xfrm>
            <a:off x="457200" y="1227671"/>
            <a:ext cx="3200400" cy="307777"/>
          </a:xfrm>
          <a:prstGeom prst="rect">
            <a:avLst/>
          </a:prstGeom>
          <a:solidFill>
            <a:schemeClr val="bg1"/>
          </a:solidFill>
          <a:ln w="9525">
            <a:noFill/>
            <a:miter lim="800000"/>
            <a:headEnd/>
            <a:tailEnd/>
          </a:ln>
        </p:spPr>
        <p:txBody>
          <a:bodyPr>
            <a:spAutoFit/>
          </a:bodyPr>
          <a:lstStyle/>
          <a:p>
            <a:pPr algn="l">
              <a:defRPr/>
            </a:pPr>
            <a:endParaRPr lang="en-US" sz="1400" b="1" dirty="0">
              <a:latin typeface="Arial" pitchFamily="34" charset="0"/>
              <a:ea typeface="MS PGothic" pitchFamily="34" charset="-128"/>
              <a:cs typeface="Arial" pitchFamily="34" charset="0"/>
            </a:endParaRPr>
          </a:p>
        </p:txBody>
      </p:sp>
      <p:sp>
        <p:nvSpPr>
          <p:cNvPr id="6" name="Title 1"/>
          <p:cNvSpPr>
            <a:spLocks noGrp="1"/>
          </p:cNvSpPr>
          <p:nvPr>
            <p:ph type="title"/>
          </p:nvPr>
        </p:nvSpPr>
        <p:spPr>
          <a:xfrm>
            <a:off x="457200" y="0"/>
            <a:ext cx="8229600" cy="1143000"/>
          </a:xfrm>
        </p:spPr>
        <p:txBody>
          <a:bodyPr>
            <a:normAutofit/>
          </a:bodyPr>
          <a:lstStyle/>
          <a:p>
            <a:pPr algn="l"/>
            <a:r>
              <a:rPr lang="en-US" sz="2400" b="1" dirty="0" smtClean="0">
                <a:solidFill>
                  <a:srgbClr val="1F497D"/>
                </a:solidFill>
                <a:effectLst>
                  <a:outerShdw blurRad="38100" dist="38100" dir="2700000" algn="tl">
                    <a:srgbClr val="000000">
                      <a:alpha val="43137"/>
                    </a:srgbClr>
                  </a:outerShdw>
                </a:effectLst>
                <a:latin typeface="Arial" pitchFamily="34" charset="0"/>
                <a:cs typeface="Arial" pitchFamily="34" charset="0"/>
              </a:rPr>
              <a:t>Progress and Plans</a:t>
            </a:r>
            <a:r>
              <a:rPr lang="en-US" sz="3200" b="1" dirty="0">
                <a:solidFill>
                  <a:srgbClr val="1F497D"/>
                </a:solidFill>
                <a:effectLst>
                  <a:outerShdw blurRad="38100" dist="38100" dir="2700000" algn="tl">
                    <a:srgbClr val="000000">
                      <a:alpha val="43137"/>
                    </a:srgbClr>
                  </a:outerShdw>
                </a:effectLst>
                <a:latin typeface="Arial" pitchFamily="34" charset="0"/>
                <a:cs typeface="Arial" pitchFamily="34" charset="0"/>
              </a:rPr>
              <a:t/>
            </a:r>
            <a:br>
              <a:rPr lang="en-US" sz="3200" b="1" dirty="0">
                <a:solidFill>
                  <a:srgbClr val="1F497D"/>
                </a:solidFill>
                <a:effectLst>
                  <a:outerShdw blurRad="38100" dist="38100" dir="2700000" algn="tl">
                    <a:srgbClr val="000000">
                      <a:alpha val="43137"/>
                    </a:srgbClr>
                  </a:outerShdw>
                </a:effectLst>
                <a:latin typeface="Arial" pitchFamily="34" charset="0"/>
                <a:cs typeface="Arial" pitchFamily="34" charset="0"/>
              </a:rPr>
            </a:br>
            <a:r>
              <a:rPr lang="en-US" sz="3200" b="1" dirty="0">
                <a:solidFill>
                  <a:srgbClr val="1F497D"/>
                </a:solidFill>
                <a:effectLst>
                  <a:outerShdw blurRad="38100" dist="38100" dir="2700000" algn="tl">
                    <a:srgbClr val="000000">
                      <a:alpha val="43137"/>
                    </a:srgbClr>
                  </a:outerShdw>
                </a:effectLst>
                <a:latin typeface="Arial" pitchFamily="34" charset="0"/>
                <a:cs typeface="Arial" pitchFamily="34" charset="0"/>
              </a:rPr>
              <a:t>Vacuum </a:t>
            </a:r>
            <a:r>
              <a:rPr lang="en-US" sz="3200" b="1" dirty="0" smtClean="0">
                <a:solidFill>
                  <a:srgbClr val="1F497D"/>
                </a:solidFill>
                <a:effectLst>
                  <a:outerShdw blurRad="38100" dist="38100" dir="2700000" algn="tl">
                    <a:srgbClr val="000000">
                      <a:alpha val="43137"/>
                    </a:srgbClr>
                  </a:outerShdw>
                </a:effectLst>
                <a:latin typeface="Arial" pitchFamily="34" charset="0"/>
                <a:cs typeface="Arial" pitchFamily="34" charset="0"/>
              </a:rPr>
              <a:t>and Pumping</a:t>
            </a:r>
            <a:endParaRPr lang="en-US" sz="2800" b="1" dirty="0">
              <a:solidFill>
                <a:srgbClr val="1F497D"/>
              </a:solidFill>
              <a:effectLst>
                <a:outerShdw blurRad="38100" dist="38100" dir="2700000" algn="tl">
                  <a:srgbClr val="000000">
                    <a:alpha val="43137"/>
                  </a:srgbClr>
                </a:outerShdw>
              </a:effectLst>
              <a:latin typeface="Arial" pitchFamily="34" charset="0"/>
              <a:cs typeface="Arial" pitchFamily="34" charset="0"/>
            </a:endParaRPr>
          </a:p>
        </p:txBody>
      </p:sp>
      <p:sp>
        <p:nvSpPr>
          <p:cNvPr id="12" name="TextBox 11"/>
          <p:cNvSpPr txBox="1"/>
          <p:nvPr/>
        </p:nvSpPr>
        <p:spPr>
          <a:xfrm>
            <a:off x="381000" y="1066800"/>
            <a:ext cx="8763000" cy="1477328"/>
          </a:xfrm>
          <a:prstGeom prst="rect">
            <a:avLst/>
          </a:prstGeom>
          <a:noFill/>
        </p:spPr>
        <p:txBody>
          <a:bodyPr wrap="square" rtlCol="0">
            <a:spAutoFit/>
          </a:bodyPr>
          <a:lstStyle/>
          <a:p>
            <a:pPr marL="233363" indent="-233363">
              <a:buFont typeface="Arial" pitchFamily="34" charset="0"/>
              <a:buChar char="•"/>
            </a:pPr>
            <a:r>
              <a:rPr lang="en-US" sz="2000" b="1" dirty="0">
                <a:latin typeface="Arial" pitchFamily="34" charset="0"/>
                <a:cs typeface="Arial" pitchFamily="34" charset="0"/>
              </a:rPr>
              <a:t>Standard Vacuum Components and System,</a:t>
            </a:r>
          </a:p>
          <a:p>
            <a:pPr marL="233363" indent="-233363">
              <a:spcAft>
                <a:spcPts val="1200"/>
              </a:spcAft>
              <a:tabLst>
                <a:tab pos="344488" algn="l"/>
              </a:tabLst>
            </a:pPr>
            <a:r>
              <a:rPr lang="en-US" sz="2000" b="1" dirty="0">
                <a:latin typeface="Arial" pitchFamily="34" charset="0"/>
                <a:cs typeface="Arial" pitchFamily="34" charset="0"/>
              </a:rPr>
              <a:t>	Preliminary Design </a:t>
            </a:r>
            <a:r>
              <a:rPr lang="en-US" sz="2000" b="1" dirty="0" smtClean="0">
                <a:latin typeface="Arial" pitchFamily="34" charset="0"/>
                <a:cs typeface="Arial" pitchFamily="34" charset="0"/>
              </a:rPr>
              <a:t>Review (December 2011)</a:t>
            </a:r>
            <a:endParaRPr lang="en-US" sz="2000" dirty="0">
              <a:latin typeface="Arial" pitchFamily="34" charset="0"/>
              <a:cs typeface="Arial" pitchFamily="34" charset="0"/>
            </a:endParaRPr>
          </a:p>
          <a:p>
            <a:pPr marL="233363" indent="-233363">
              <a:buFont typeface="Arial" pitchFamily="34" charset="0"/>
              <a:buChar char="•"/>
            </a:pPr>
            <a:r>
              <a:rPr lang="en-US" sz="2000" b="1" dirty="0" smtClean="0">
                <a:latin typeface="Arial" pitchFamily="34" charset="0"/>
                <a:cs typeface="Arial" pitchFamily="34" charset="0"/>
              </a:rPr>
              <a:t>Tritium Compatible Roughing Pumps, </a:t>
            </a:r>
          </a:p>
          <a:p>
            <a:pPr marL="233363" indent="-233363">
              <a:spcAft>
                <a:spcPts val="1200"/>
              </a:spcAft>
              <a:tabLst>
                <a:tab pos="344488" algn="l"/>
              </a:tabLst>
            </a:pPr>
            <a:r>
              <a:rPr lang="en-US" sz="2000" b="1" dirty="0" smtClean="0">
                <a:latin typeface="Arial" pitchFamily="34" charset="0"/>
                <a:cs typeface="Arial" pitchFamily="34" charset="0"/>
              </a:rPr>
              <a:t>	Conceptual Design Review (July 2013)</a:t>
            </a:r>
          </a:p>
        </p:txBody>
      </p:sp>
      <p:pic>
        <p:nvPicPr>
          <p:cNvPr id="8" name="Picture 7" descr="usiter_logo_layers.png"/>
          <p:cNvPicPr>
            <a:picLocks noChangeAspect="1"/>
          </p:cNvPicPr>
          <p:nvPr/>
        </p:nvPicPr>
        <p:blipFill>
          <a:blip r:embed="rId4"/>
          <a:stretch>
            <a:fillRect/>
          </a:stretch>
        </p:blipFill>
        <p:spPr>
          <a:xfrm>
            <a:off x="7086509" y="0"/>
            <a:ext cx="1828891" cy="1065329"/>
          </a:xfrm>
          <a:prstGeom prst="rect">
            <a:avLst/>
          </a:prstGeom>
        </p:spPr>
      </p:pic>
    </p:spTree>
    <p:extLst>
      <p:ext uri="{BB962C8B-B14F-4D97-AF65-F5344CB8AC3E}">
        <p14:creationId xmlns:p14="http://schemas.microsoft.com/office/powerpoint/2010/main" val="490113229"/>
      </p:ext>
    </p:extLst>
  </p:cSld>
  <p:clrMapOvr>
    <a:masterClrMapping/>
  </p:clrMapOvr>
  <mc:AlternateContent xmlns:mc="http://schemas.openxmlformats.org/markup-compatibility/2006" xmlns:p14="http://schemas.microsoft.com/office/powerpoint/2010/main">
    <mc:Choice Requires="p14">
      <p:transition p14:dur="10"/>
    </mc:Choice>
    <mc:Fallback xmlns:mv="urn:schemas-microsoft-com:mac:vml"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ellet Injection_2.jpg"/>
          <p:cNvPicPr>
            <a:picLocks noChangeAspect="1"/>
          </p:cNvPicPr>
          <p:nvPr/>
        </p:nvPicPr>
        <p:blipFill>
          <a:blip r:embed="rId3"/>
          <a:stretch>
            <a:fillRect/>
          </a:stretch>
        </p:blipFill>
        <p:spPr>
          <a:xfrm>
            <a:off x="0" y="1083564"/>
            <a:ext cx="9144000" cy="5774436"/>
          </a:xfrm>
          <a:prstGeom prst="rect">
            <a:avLst/>
          </a:prstGeom>
        </p:spPr>
      </p:pic>
      <p:sp>
        <p:nvSpPr>
          <p:cNvPr id="6" name="Title 1"/>
          <p:cNvSpPr>
            <a:spLocks noGrp="1"/>
          </p:cNvSpPr>
          <p:nvPr>
            <p:ph type="title"/>
          </p:nvPr>
        </p:nvSpPr>
        <p:spPr>
          <a:xfrm>
            <a:off x="304800" y="0"/>
            <a:ext cx="8229600" cy="1143000"/>
          </a:xfrm>
        </p:spPr>
        <p:txBody>
          <a:bodyPr>
            <a:normAutofit/>
          </a:bodyPr>
          <a:lstStyle/>
          <a:p>
            <a:pPr algn="l"/>
            <a:r>
              <a:rPr lang="en-US" sz="2400" b="1" dirty="0" smtClean="0">
                <a:solidFill>
                  <a:srgbClr val="1F497D"/>
                </a:solidFill>
                <a:effectLst>
                  <a:outerShdw blurRad="38100" dist="38100" dir="2700000" algn="tl">
                    <a:srgbClr val="000000">
                      <a:alpha val="43137"/>
                    </a:srgbClr>
                  </a:outerShdw>
                </a:effectLst>
                <a:latin typeface="Arial" pitchFamily="34" charset="0"/>
                <a:cs typeface="Arial" pitchFamily="34" charset="0"/>
              </a:rPr>
              <a:t>Progress and Plans</a:t>
            </a:r>
            <a:r>
              <a:rPr lang="en-US" sz="3200" b="1" dirty="0" smtClean="0">
                <a:solidFill>
                  <a:srgbClr val="1F497D"/>
                </a:solidFill>
                <a:effectLst>
                  <a:outerShdw blurRad="38100" dist="38100" dir="2700000" algn="tl">
                    <a:srgbClr val="000000">
                      <a:alpha val="43137"/>
                    </a:srgbClr>
                  </a:outerShdw>
                </a:effectLst>
                <a:latin typeface="Arial" pitchFamily="34" charset="0"/>
                <a:cs typeface="Arial" pitchFamily="34" charset="0"/>
              </a:rPr>
              <a:t/>
            </a:r>
            <a:br>
              <a:rPr lang="en-US" sz="3200" b="1" dirty="0" smtClean="0">
                <a:solidFill>
                  <a:srgbClr val="1F497D"/>
                </a:solidFill>
                <a:effectLst>
                  <a:outerShdw blurRad="38100" dist="38100" dir="2700000" algn="tl">
                    <a:srgbClr val="000000">
                      <a:alpha val="43137"/>
                    </a:srgbClr>
                  </a:outerShdw>
                </a:effectLst>
                <a:latin typeface="Arial" pitchFamily="34" charset="0"/>
                <a:cs typeface="Arial" pitchFamily="34" charset="0"/>
              </a:rPr>
            </a:br>
            <a:r>
              <a:rPr lang="en-US" sz="3200" b="1" dirty="0" smtClean="0">
                <a:solidFill>
                  <a:srgbClr val="1F497D"/>
                </a:solidFill>
                <a:effectLst>
                  <a:outerShdw blurRad="38100" dist="38100" dir="2700000" algn="tl">
                    <a:srgbClr val="000000">
                      <a:alpha val="43137"/>
                    </a:srgbClr>
                  </a:outerShdw>
                </a:effectLst>
                <a:latin typeface="Arial" pitchFamily="34" charset="0"/>
                <a:cs typeface="Arial" pitchFamily="34" charset="0"/>
              </a:rPr>
              <a:t>Pellet Injection</a:t>
            </a:r>
            <a:endParaRPr lang="en-US" sz="2800" b="1" dirty="0">
              <a:solidFill>
                <a:srgbClr val="1F497D"/>
              </a:solidFill>
              <a:effectLst>
                <a:outerShdw blurRad="38100" dist="38100" dir="2700000" algn="tl">
                  <a:srgbClr val="000000">
                    <a:alpha val="43137"/>
                  </a:srgbClr>
                </a:outerShdw>
              </a:effectLst>
              <a:latin typeface="Arial" pitchFamily="34" charset="0"/>
              <a:cs typeface="Arial" pitchFamily="34" charset="0"/>
            </a:endParaRPr>
          </a:p>
        </p:txBody>
      </p:sp>
      <p:sp>
        <p:nvSpPr>
          <p:cNvPr id="15" name="Text Box 18"/>
          <p:cNvSpPr txBox="1">
            <a:spLocks noChangeArrowheads="1"/>
          </p:cNvSpPr>
          <p:nvPr/>
        </p:nvSpPr>
        <p:spPr bwMode="auto">
          <a:xfrm>
            <a:off x="3124200" y="3733800"/>
            <a:ext cx="3429000"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dirty="0">
                <a:solidFill>
                  <a:srgbClr val="000000"/>
                </a:solidFill>
              </a:rPr>
              <a:t>Pellet </a:t>
            </a:r>
            <a:r>
              <a:rPr lang="en-US" sz="1800" b="1" dirty="0" smtClean="0">
                <a:solidFill>
                  <a:srgbClr val="000000"/>
                </a:solidFill>
              </a:rPr>
              <a:t>injectors</a:t>
            </a:r>
          </a:p>
          <a:p>
            <a:r>
              <a:rPr lang="en-US" sz="1800" b="1" dirty="0" smtClean="0">
                <a:solidFill>
                  <a:srgbClr val="000000"/>
                </a:solidFill>
              </a:rPr>
              <a:t>for </a:t>
            </a:r>
            <a:r>
              <a:rPr lang="en-US" sz="1800" b="1" dirty="0">
                <a:solidFill>
                  <a:srgbClr val="000000"/>
                </a:solidFill>
              </a:rPr>
              <a:t>fueling and ELM pacing</a:t>
            </a:r>
          </a:p>
        </p:txBody>
      </p:sp>
      <p:sp>
        <p:nvSpPr>
          <p:cNvPr id="8" name="Text Box 18"/>
          <p:cNvSpPr txBox="1">
            <a:spLocks noChangeArrowheads="1"/>
          </p:cNvSpPr>
          <p:nvPr/>
        </p:nvSpPr>
        <p:spPr bwMode="auto">
          <a:xfrm>
            <a:off x="6858000" y="2209800"/>
            <a:ext cx="2286000" cy="9541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400" b="1" dirty="0" smtClean="0"/>
              <a:t>Twin-screw </a:t>
            </a:r>
            <a:r>
              <a:rPr lang="en-US" sz="1400" b="1" dirty="0"/>
              <a:t>extruder prototype for hydrogen isotope ice pellet formation</a:t>
            </a:r>
            <a:endParaRPr lang="en-US" sz="1400" b="1" dirty="0">
              <a:solidFill>
                <a:srgbClr val="000000"/>
              </a:solidFill>
            </a:endParaRPr>
          </a:p>
        </p:txBody>
      </p:sp>
    </p:spTree>
    <p:extLst>
      <p:ext uri="{BB962C8B-B14F-4D97-AF65-F5344CB8AC3E}">
        <p14:creationId xmlns:p14="http://schemas.microsoft.com/office/powerpoint/2010/main" val="4265377039"/>
      </p:ext>
    </p:extLst>
  </p:cSld>
  <p:clrMapOvr>
    <a:masterClrMapping/>
  </p:clrMapOvr>
  <mc:AlternateContent xmlns:mc="http://schemas.openxmlformats.org/markup-compatibility/2006" xmlns:p14="http://schemas.microsoft.com/office/powerpoint/2010/main">
    <mc:Choice Requires="p14">
      <p:transition p14:dur="10"/>
    </mc:Choice>
    <mc:Fallback xmlns:mv="urn:schemas-microsoft-com:mac:vml"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04800" y="0"/>
            <a:ext cx="8229600" cy="1143000"/>
          </a:xfrm>
        </p:spPr>
        <p:txBody>
          <a:bodyPr>
            <a:normAutofit/>
          </a:bodyPr>
          <a:lstStyle/>
          <a:p>
            <a:pPr algn="l"/>
            <a:r>
              <a:rPr lang="en-US" sz="2400" b="1" dirty="0" smtClean="0">
                <a:solidFill>
                  <a:srgbClr val="1F497D"/>
                </a:solidFill>
                <a:effectLst>
                  <a:outerShdw blurRad="38100" dist="38100" dir="2700000" algn="tl">
                    <a:srgbClr val="000000">
                      <a:alpha val="43137"/>
                    </a:srgbClr>
                  </a:outerShdw>
                </a:effectLst>
                <a:latin typeface="Arial" pitchFamily="34" charset="0"/>
                <a:cs typeface="Arial" pitchFamily="34" charset="0"/>
              </a:rPr>
              <a:t>Progress and Plans</a:t>
            </a:r>
            <a:r>
              <a:rPr lang="en-US" sz="3200" b="1" dirty="0" smtClean="0">
                <a:solidFill>
                  <a:srgbClr val="1F497D"/>
                </a:solidFill>
                <a:effectLst>
                  <a:outerShdw blurRad="38100" dist="38100" dir="2700000" algn="tl">
                    <a:srgbClr val="000000">
                      <a:alpha val="43137"/>
                    </a:srgbClr>
                  </a:outerShdw>
                </a:effectLst>
                <a:latin typeface="Arial" pitchFamily="34" charset="0"/>
                <a:cs typeface="Arial" pitchFamily="34" charset="0"/>
              </a:rPr>
              <a:t/>
            </a:r>
            <a:br>
              <a:rPr lang="en-US" sz="3200" b="1" dirty="0" smtClean="0">
                <a:solidFill>
                  <a:srgbClr val="1F497D"/>
                </a:solidFill>
                <a:effectLst>
                  <a:outerShdw blurRad="38100" dist="38100" dir="2700000" algn="tl">
                    <a:srgbClr val="000000">
                      <a:alpha val="43137"/>
                    </a:srgbClr>
                  </a:outerShdw>
                </a:effectLst>
                <a:latin typeface="Arial" pitchFamily="34" charset="0"/>
                <a:cs typeface="Arial" pitchFamily="34" charset="0"/>
              </a:rPr>
            </a:br>
            <a:r>
              <a:rPr lang="en-US" sz="3200" b="1" dirty="0" smtClean="0">
                <a:solidFill>
                  <a:srgbClr val="1F497D"/>
                </a:solidFill>
                <a:effectLst>
                  <a:outerShdw blurRad="38100" dist="38100" dir="2700000" algn="tl">
                    <a:srgbClr val="000000">
                      <a:alpha val="43137"/>
                    </a:srgbClr>
                  </a:outerShdw>
                </a:effectLst>
                <a:latin typeface="Arial" pitchFamily="34" charset="0"/>
                <a:cs typeface="Arial" pitchFamily="34" charset="0"/>
              </a:rPr>
              <a:t>Disruption Mitigation</a:t>
            </a:r>
            <a:endParaRPr lang="en-US" sz="2800" b="1" dirty="0">
              <a:solidFill>
                <a:srgbClr val="1F497D"/>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TextBox 6"/>
          <p:cNvSpPr txBox="1"/>
          <p:nvPr/>
        </p:nvSpPr>
        <p:spPr>
          <a:xfrm>
            <a:off x="381000" y="1454330"/>
            <a:ext cx="2590800" cy="4770537"/>
          </a:xfrm>
          <a:prstGeom prst="rect">
            <a:avLst/>
          </a:prstGeom>
          <a:noFill/>
        </p:spPr>
        <p:txBody>
          <a:bodyPr wrap="square" rtlCol="0">
            <a:spAutoFit/>
          </a:bodyPr>
          <a:lstStyle/>
          <a:p>
            <a:pPr>
              <a:spcAft>
                <a:spcPts val="1200"/>
              </a:spcAft>
            </a:pPr>
            <a:r>
              <a:rPr lang="en-US" sz="2000" b="1" dirty="0" smtClean="0">
                <a:latin typeface="Arial" pitchFamily="34" charset="0"/>
                <a:cs typeface="Arial" pitchFamily="34" charset="0"/>
              </a:rPr>
              <a:t>Disruption Mitigation</a:t>
            </a:r>
          </a:p>
          <a:p>
            <a:pPr marL="342900" indent="-342900">
              <a:spcAft>
                <a:spcPts val="1200"/>
              </a:spcAft>
              <a:buFont typeface="Arial" pitchFamily="34" charset="0"/>
              <a:buChar char="•"/>
            </a:pPr>
            <a:r>
              <a:rPr lang="en-US" sz="2000" dirty="0" smtClean="0">
                <a:latin typeface="Arial" pitchFamily="34" charset="0"/>
                <a:cs typeface="Arial" pitchFamily="34" charset="0"/>
              </a:rPr>
              <a:t>Massive gas injection</a:t>
            </a:r>
          </a:p>
          <a:p>
            <a:pPr marL="342900" indent="-342900">
              <a:spcAft>
                <a:spcPts val="1200"/>
              </a:spcAft>
              <a:buFont typeface="Arial" pitchFamily="34" charset="0"/>
              <a:buChar char="•"/>
            </a:pPr>
            <a:r>
              <a:rPr lang="en-US" sz="2000" dirty="0" smtClean="0">
                <a:latin typeface="Arial" pitchFamily="34" charset="0"/>
                <a:cs typeface="Arial" pitchFamily="34" charset="0"/>
              </a:rPr>
              <a:t>Massive </a:t>
            </a:r>
            <a:r>
              <a:rPr lang="en-US" sz="2000" dirty="0" smtClean="0">
                <a:latin typeface="Arial" pitchFamily="34" charset="0"/>
                <a:cs typeface="Arial" pitchFamily="34" charset="0"/>
              </a:rPr>
              <a:t>pellet injection</a:t>
            </a:r>
            <a:endParaRPr lang="en-US" sz="2000" dirty="0" smtClean="0">
              <a:latin typeface="Arial" pitchFamily="34" charset="0"/>
              <a:cs typeface="Arial" pitchFamily="34" charset="0"/>
            </a:endParaRPr>
          </a:p>
          <a:p>
            <a:pPr>
              <a:spcAft>
                <a:spcPts val="1200"/>
              </a:spcAft>
            </a:pPr>
            <a:endParaRPr lang="en-US" sz="2000" b="1" dirty="0" smtClean="0">
              <a:latin typeface="Arial" pitchFamily="34" charset="0"/>
              <a:cs typeface="Arial" pitchFamily="34" charset="0"/>
            </a:endParaRPr>
          </a:p>
          <a:p>
            <a:pPr>
              <a:spcAft>
                <a:spcPts val="1200"/>
              </a:spcAft>
            </a:pPr>
            <a:r>
              <a:rPr lang="en-US" sz="2000" b="1" dirty="0" smtClean="0">
                <a:latin typeface="Arial" pitchFamily="34" charset="0"/>
                <a:cs typeface="Arial" pitchFamily="34" charset="0"/>
              </a:rPr>
              <a:t>Runaway Electron Suppression </a:t>
            </a:r>
          </a:p>
          <a:p>
            <a:pPr marL="285750" indent="-285750">
              <a:spcAft>
                <a:spcPts val="1200"/>
              </a:spcAft>
              <a:buFont typeface="Arial" pitchFamily="34" charset="0"/>
              <a:buChar char="•"/>
            </a:pPr>
            <a:r>
              <a:rPr lang="en-US" dirty="0" smtClean="0">
                <a:latin typeface="Arial" pitchFamily="34" charset="0"/>
                <a:cs typeface="Arial" pitchFamily="34" charset="0"/>
              </a:rPr>
              <a:t>De-confinement</a:t>
            </a:r>
          </a:p>
          <a:p>
            <a:pPr marL="285750" indent="-285750">
              <a:spcAft>
                <a:spcPts val="1200"/>
              </a:spcAft>
              <a:buFont typeface="Arial" pitchFamily="34" charset="0"/>
              <a:buChar char="•"/>
            </a:pPr>
            <a:r>
              <a:rPr lang="en-US" dirty="0" smtClean="0">
                <a:latin typeface="Arial" pitchFamily="34" charset="0"/>
                <a:cs typeface="Arial" pitchFamily="34" charset="0"/>
              </a:rPr>
              <a:t>Collisional damping</a:t>
            </a:r>
          </a:p>
          <a:p>
            <a:pPr marL="800100" lvl="1" indent="-342900">
              <a:spcAft>
                <a:spcPts val="1200"/>
              </a:spcAft>
              <a:buFont typeface="Arial" pitchFamily="34" charset="0"/>
              <a:buChar char="•"/>
            </a:pPr>
            <a:endParaRPr lang="en-US" dirty="0"/>
          </a:p>
        </p:txBody>
      </p:sp>
      <p:sp>
        <p:nvSpPr>
          <p:cNvPr id="2" name="TextBox 1"/>
          <p:cNvSpPr txBox="1"/>
          <p:nvPr/>
        </p:nvSpPr>
        <p:spPr>
          <a:xfrm>
            <a:off x="3429000" y="6193948"/>
            <a:ext cx="5707217" cy="646331"/>
          </a:xfrm>
          <a:prstGeom prst="rect">
            <a:avLst/>
          </a:prstGeom>
          <a:noFill/>
        </p:spPr>
        <p:txBody>
          <a:bodyPr wrap="square" rtlCol="0">
            <a:spAutoFit/>
          </a:bodyPr>
          <a:lstStyle/>
          <a:p>
            <a:pPr algn="r"/>
            <a:r>
              <a:rPr lang="en-US" sz="1200" dirty="0" smtClean="0">
                <a:latin typeface="Arial" pitchFamily="34" charset="0"/>
                <a:cs typeface="Arial" pitchFamily="34" charset="0"/>
              </a:rPr>
              <a:t>Large </a:t>
            </a:r>
            <a:r>
              <a:rPr lang="en-US" sz="1200" dirty="0">
                <a:latin typeface="Arial" pitchFamily="34" charset="0"/>
                <a:cs typeface="Arial" pitchFamily="34" charset="0"/>
              </a:rPr>
              <a:t>(16 mm+) </a:t>
            </a:r>
            <a:r>
              <a:rPr lang="en-US" sz="1200" dirty="0" smtClean="0">
                <a:latin typeface="Arial" pitchFamily="34" charset="0"/>
                <a:cs typeface="Arial" pitchFamily="34" charset="0"/>
              </a:rPr>
              <a:t>pellet testing for disruption mitigation at ORNL.</a:t>
            </a:r>
          </a:p>
          <a:p>
            <a:pPr algn="r"/>
            <a:r>
              <a:rPr lang="en-US" sz="1200" dirty="0" smtClean="0">
                <a:latin typeface="Arial" pitchFamily="34" charset="0"/>
                <a:cs typeface="Arial" pitchFamily="34" charset="0"/>
              </a:rPr>
              <a:t>(Photo: Combs)</a:t>
            </a:r>
            <a:endParaRPr lang="en-US" sz="1200" dirty="0">
              <a:latin typeface="Arial" pitchFamily="34" charset="0"/>
              <a:cs typeface="Arial" pitchFamily="34" charset="0"/>
            </a:endParaRPr>
          </a:p>
          <a:p>
            <a:endParaRPr lang="en-US" sz="1200" dirty="0"/>
          </a:p>
        </p:txBody>
      </p:sp>
      <p:pic>
        <p:nvPicPr>
          <p:cNvPr id="8" name="Picture 2" descr="16mmPellet"/>
          <p:cNvPicPr>
            <a:picLocks noChangeAspect="1" noChangeArrowheads="1"/>
          </p:cNvPicPr>
          <p:nvPr/>
        </p:nvPicPr>
        <p:blipFill>
          <a:blip r:embed="rId3" cstate="print">
            <a:extLst>
              <a:ext uri="{28A0092B-C50C-407E-A947-70E740481C1C}">
                <a14:useLocalDpi xmlns:a14="http://schemas.microsoft.com/office/drawing/2010/main" val="0"/>
              </a:ext>
            </a:extLst>
          </a:blip>
          <a:srcRect r="13693"/>
          <a:stretch>
            <a:fillRect/>
          </a:stretch>
        </p:blipFill>
        <p:spPr bwMode="auto">
          <a:xfrm>
            <a:off x="3124200" y="1431925"/>
            <a:ext cx="6019799" cy="475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657600" y="4650432"/>
            <a:ext cx="1295400" cy="430887"/>
          </a:xfrm>
          <a:prstGeom prst="rect">
            <a:avLst/>
          </a:prstGeom>
          <a:noFill/>
        </p:spPr>
        <p:txBody>
          <a:bodyPr wrap="square" rtlCol="0">
            <a:spAutoFit/>
          </a:bodyPr>
          <a:lstStyle/>
          <a:p>
            <a:r>
              <a:rPr lang="en-US" sz="1100" dirty="0" smtClean="0">
                <a:solidFill>
                  <a:schemeClr val="accent5">
                    <a:lumMod val="60000"/>
                    <a:lumOff val="40000"/>
                  </a:schemeClr>
                </a:solidFill>
                <a:latin typeface="Arial" pitchFamily="34" charset="0"/>
                <a:cs typeface="Arial" pitchFamily="34" charset="0"/>
              </a:rPr>
              <a:t>Pellet exiting guide tube</a:t>
            </a:r>
            <a:endParaRPr lang="en-US" sz="1100" dirty="0">
              <a:solidFill>
                <a:schemeClr val="accent5">
                  <a:lumMod val="60000"/>
                  <a:lumOff val="40000"/>
                </a:schemeClr>
              </a:solidFill>
              <a:latin typeface="Arial" pitchFamily="34" charset="0"/>
              <a:cs typeface="Arial" pitchFamily="34" charset="0"/>
            </a:endParaRPr>
          </a:p>
        </p:txBody>
      </p:sp>
      <p:cxnSp>
        <p:nvCxnSpPr>
          <p:cNvPr id="9" name="Straight Arrow Connector 8"/>
          <p:cNvCxnSpPr/>
          <p:nvPr/>
        </p:nvCxnSpPr>
        <p:spPr>
          <a:xfrm flipV="1">
            <a:off x="4114800" y="4269432"/>
            <a:ext cx="0" cy="381000"/>
          </a:xfrm>
          <a:prstGeom prst="straightConnector1">
            <a:avLst/>
          </a:prstGeom>
          <a:ln w="254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419600" y="4082028"/>
            <a:ext cx="1295400" cy="261610"/>
          </a:xfrm>
          <a:prstGeom prst="rect">
            <a:avLst/>
          </a:prstGeom>
          <a:noFill/>
        </p:spPr>
        <p:txBody>
          <a:bodyPr wrap="square" rtlCol="0">
            <a:spAutoFit/>
          </a:bodyPr>
          <a:lstStyle/>
          <a:p>
            <a:r>
              <a:rPr lang="en-US" sz="1100" dirty="0" smtClean="0">
                <a:solidFill>
                  <a:schemeClr val="accent5">
                    <a:lumMod val="60000"/>
                    <a:lumOff val="40000"/>
                  </a:schemeClr>
                </a:solidFill>
                <a:latin typeface="Arial" pitchFamily="34" charset="0"/>
                <a:cs typeface="Arial" pitchFamily="34" charset="0"/>
              </a:rPr>
              <a:t>Pellet fragments </a:t>
            </a:r>
            <a:endParaRPr lang="en-US" sz="1100" dirty="0">
              <a:solidFill>
                <a:schemeClr val="accent5">
                  <a:lumMod val="60000"/>
                  <a:lumOff val="40000"/>
                </a:schemeClr>
              </a:solidFill>
              <a:latin typeface="Arial" pitchFamily="34" charset="0"/>
              <a:cs typeface="Arial" pitchFamily="34" charset="0"/>
            </a:endParaRPr>
          </a:p>
        </p:txBody>
      </p:sp>
      <p:sp>
        <p:nvSpPr>
          <p:cNvPr id="11" name="TextBox 10"/>
          <p:cNvSpPr txBox="1"/>
          <p:nvPr/>
        </p:nvSpPr>
        <p:spPr>
          <a:xfrm>
            <a:off x="6934200" y="4334585"/>
            <a:ext cx="1489710" cy="769441"/>
          </a:xfrm>
          <a:prstGeom prst="rect">
            <a:avLst/>
          </a:prstGeom>
          <a:noFill/>
        </p:spPr>
        <p:txBody>
          <a:bodyPr wrap="square" rtlCol="0">
            <a:spAutoFit/>
          </a:bodyPr>
          <a:lstStyle/>
          <a:p>
            <a:r>
              <a:rPr lang="en-US" sz="1100" dirty="0" smtClean="0">
                <a:solidFill>
                  <a:schemeClr val="accent5">
                    <a:lumMod val="60000"/>
                    <a:lumOff val="40000"/>
                  </a:schemeClr>
                </a:solidFill>
                <a:latin typeface="Arial" pitchFamily="34" charset="0"/>
                <a:cs typeface="Arial" pitchFamily="34" charset="0"/>
              </a:rPr>
              <a:t>V-shaped plate for shattering the pellet before injection into the plasma</a:t>
            </a:r>
            <a:endParaRPr lang="en-US" sz="1100" dirty="0">
              <a:solidFill>
                <a:schemeClr val="accent5">
                  <a:lumMod val="60000"/>
                  <a:lumOff val="40000"/>
                </a:schemeClr>
              </a:solidFill>
              <a:latin typeface="Arial" pitchFamily="34" charset="0"/>
              <a:cs typeface="Arial" pitchFamily="34" charset="0"/>
            </a:endParaRPr>
          </a:p>
        </p:txBody>
      </p:sp>
    </p:spTree>
    <p:extLst>
      <p:ext uri="{BB962C8B-B14F-4D97-AF65-F5344CB8AC3E}">
        <p14:creationId xmlns:p14="http://schemas.microsoft.com/office/powerpoint/2010/main" val="3272046888"/>
      </p:ext>
    </p:extLst>
  </p:cSld>
  <p:clrMapOvr>
    <a:masterClrMapping/>
  </p:clrMapOvr>
  <mc:AlternateContent xmlns:mc="http://schemas.openxmlformats.org/markup-compatibility/2006" xmlns:p14="http://schemas.microsoft.com/office/powerpoint/2010/main">
    <mc:Choice Requires="p14">
      <p:transition p14:dur="10"/>
    </mc:Choice>
    <mc:Fallback xmlns:mv="urn:schemas-microsoft-com:mac:vml"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lide 26_b.jpg"/>
          <p:cNvPicPr>
            <a:picLocks noChangeAspect="1"/>
          </p:cNvPicPr>
          <p:nvPr/>
        </p:nvPicPr>
        <p:blipFill>
          <a:blip r:embed="rId3"/>
          <a:stretch>
            <a:fillRect/>
          </a:stretch>
        </p:blipFill>
        <p:spPr>
          <a:xfrm>
            <a:off x="4567428" y="0"/>
            <a:ext cx="4576572" cy="6858000"/>
          </a:xfrm>
          <a:prstGeom prst="rect">
            <a:avLst/>
          </a:prstGeom>
        </p:spPr>
      </p:pic>
      <p:pic>
        <p:nvPicPr>
          <p:cNvPr id="9" name="Picture 8" descr="slide 26_a.jpg"/>
          <p:cNvPicPr>
            <a:picLocks noChangeAspect="1"/>
          </p:cNvPicPr>
          <p:nvPr/>
        </p:nvPicPr>
        <p:blipFill>
          <a:blip r:embed="rId4"/>
          <a:stretch>
            <a:fillRect/>
          </a:stretch>
        </p:blipFill>
        <p:spPr>
          <a:xfrm>
            <a:off x="762000" y="4498848"/>
            <a:ext cx="2898648" cy="2359152"/>
          </a:xfrm>
          <a:prstGeom prst="rect">
            <a:avLst/>
          </a:prstGeom>
        </p:spPr>
      </p:pic>
      <p:sp>
        <p:nvSpPr>
          <p:cNvPr id="18438" name="Content Placeholder 4"/>
          <p:cNvSpPr txBox="1">
            <a:spLocks/>
          </p:cNvSpPr>
          <p:nvPr/>
        </p:nvSpPr>
        <p:spPr bwMode="auto">
          <a:xfrm>
            <a:off x="3733800" y="2667000"/>
            <a:ext cx="2362200" cy="1066800"/>
          </a:xfrm>
          <a:prstGeom prst="rect">
            <a:avLst/>
          </a:prstGeom>
          <a:noFill/>
          <a:ln w="9525">
            <a:noFill/>
            <a:miter lim="800000"/>
            <a:headEnd/>
            <a:tailEnd/>
          </a:ln>
        </p:spPr>
        <p:txBody>
          <a:bodyPr/>
          <a:lstStyle/>
          <a:p>
            <a:pPr marL="342900" indent="-342900" algn="ctr">
              <a:spcBef>
                <a:spcPct val="20000"/>
              </a:spcBef>
              <a:buClr>
                <a:srgbClr val="3C3DB8"/>
              </a:buClr>
            </a:pPr>
            <a:endParaRPr lang="en-US" sz="1400" dirty="0">
              <a:solidFill>
                <a:srgbClr val="F57D74"/>
              </a:solidFill>
              <a:ea typeface="Osaka" pitchFamily="-112" charset="-128"/>
            </a:endParaRPr>
          </a:p>
        </p:txBody>
      </p:sp>
      <p:sp>
        <p:nvSpPr>
          <p:cNvPr id="11" name="Title 1"/>
          <p:cNvSpPr>
            <a:spLocks noGrp="1"/>
          </p:cNvSpPr>
          <p:nvPr>
            <p:ph type="title"/>
          </p:nvPr>
        </p:nvSpPr>
        <p:spPr>
          <a:xfrm>
            <a:off x="381000" y="-11875"/>
            <a:ext cx="8229600" cy="1143000"/>
          </a:xfrm>
        </p:spPr>
        <p:txBody>
          <a:bodyPr>
            <a:normAutofit/>
          </a:bodyPr>
          <a:lstStyle/>
          <a:p>
            <a:pPr algn="l"/>
            <a:r>
              <a:rPr lang="en-US" sz="2400" b="1" dirty="0" smtClean="0">
                <a:solidFill>
                  <a:srgbClr val="1F497D"/>
                </a:solidFill>
                <a:effectLst>
                  <a:outerShdw blurRad="38100" dist="38100" dir="2700000" algn="tl">
                    <a:srgbClr val="000000">
                      <a:alpha val="43137"/>
                    </a:srgbClr>
                  </a:outerShdw>
                </a:effectLst>
                <a:latin typeface="Arial" pitchFamily="34" charset="0"/>
                <a:cs typeface="Arial" pitchFamily="34" charset="0"/>
              </a:rPr>
              <a:t>Progress and Plans</a:t>
            </a:r>
            <a:r>
              <a:rPr lang="en-US" sz="3200" b="1" dirty="0" smtClean="0">
                <a:solidFill>
                  <a:srgbClr val="1F497D"/>
                </a:solidFill>
                <a:effectLst>
                  <a:outerShdw blurRad="38100" dist="38100" dir="2700000" algn="tl">
                    <a:srgbClr val="000000">
                      <a:alpha val="43137"/>
                    </a:srgbClr>
                  </a:outerShdw>
                </a:effectLst>
                <a:latin typeface="Arial" pitchFamily="34" charset="0"/>
                <a:cs typeface="Arial" pitchFamily="34" charset="0"/>
              </a:rPr>
              <a:t/>
            </a:r>
            <a:br>
              <a:rPr lang="en-US" sz="3200" b="1" dirty="0" smtClean="0">
                <a:solidFill>
                  <a:srgbClr val="1F497D"/>
                </a:solidFill>
                <a:effectLst>
                  <a:outerShdw blurRad="38100" dist="38100" dir="2700000" algn="tl">
                    <a:srgbClr val="000000">
                      <a:alpha val="43137"/>
                    </a:srgbClr>
                  </a:outerShdw>
                </a:effectLst>
                <a:latin typeface="Arial" pitchFamily="34" charset="0"/>
                <a:cs typeface="Arial" pitchFamily="34" charset="0"/>
              </a:rPr>
            </a:br>
            <a:r>
              <a:rPr lang="en-US" sz="3200" b="1" dirty="0" smtClean="0">
                <a:solidFill>
                  <a:srgbClr val="1F497D"/>
                </a:solidFill>
                <a:effectLst>
                  <a:outerShdw blurRad="38100" dist="38100" dir="2700000" algn="tl">
                    <a:srgbClr val="000000">
                      <a:alpha val="43137"/>
                    </a:srgbClr>
                  </a:outerShdw>
                </a:effectLst>
                <a:latin typeface="Arial" pitchFamily="34" charset="0"/>
                <a:cs typeface="Arial" pitchFamily="34" charset="0"/>
              </a:rPr>
              <a:t>Diagnostics</a:t>
            </a:r>
            <a:endParaRPr lang="en-US" sz="3200" b="1" dirty="0">
              <a:solidFill>
                <a:srgbClr val="1F497D"/>
              </a:solidFill>
              <a:effectLst>
                <a:outerShdw blurRad="38100" dist="38100" dir="2700000" algn="tl">
                  <a:srgbClr val="000000">
                    <a:alpha val="43137"/>
                  </a:srgbClr>
                </a:outerShdw>
              </a:effectLst>
              <a:latin typeface="Arial" pitchFamily="34" charset="0"/>
              <a:cs typeface="Arial" pitchFamily="34" charset="0"/>
            </a:endParaRPr>
          </a:p>
        </p:txBody>
      </p:sp>
      <p:sp>
        <p:nvSpPr>
          <p:cNvPr id="13" name="TextBox 12"/>
          <p:cNvSpPr txBox="1"/>
          <p:nvPr/>
        </p:nvSpPr>
        <p:spPr>
          <a:xfrm>
            <a:off x="381000" y="1014194"/>
            <a:ext cx="4917393" cy="369332"/>
          </a:xfrm>
          <a:prstGeom prst="rect">
            <a:avLst/>
          </a:prstGeom>
          <a:noFill/>
        </p:spPr>
        <p:txBody>
          <a:bodyPr wrap="square" rtlCol="0">
            <a:spAutoFit/>
          </a:bodyPr>
          <a:lstStyle/>
          <a:p>
            <a:r>
              <a:rPr lang="en-US" b="1" dirty="0" smtClean="0">
                <a:latin typeface="Arial" pitchFamily="34" charset="0"/>
                <a:cs typeface="Arial" pitchFamily="34" charset="0"/>
              </a:rPr>
              <a:t>Scope: </a:t>
            </a:r>
            <a:r>
              <a:rPr lang="en-US" dirty="0" smtClean="0">
                <a:latin typeface="Arial" pitchFamily="34" charset="0"/>
                <a:cs typeface="Arial" pitchFamily="34" charset="0"/>
              </a:rPr>
              <a:t>16% of ITER diagnostics</a:t>
            </a:r>
          </a:p>
        </p:txBody>
      </p:sp>
      <p:sp>
        <p:nvSpPr>
          <p:cNvPr id="6" name="Rectangle 81"/>
          <p:cNvSpPr>
            <a:spLocks noChangeArrowheads="1"/>
          </p:cNvSpPr>
          <p:nvPr/>
        </p:nvSpPr>
        <p:spPr bwMode="auto">
          <a:xfrm>
            <a:off x="3305175" y="20177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TextBox 6"/>
          <p:cNvSpPr txBox="1"/>
          <p:nvPr/>
        </p:nvSpPr>
        <p:spPr>
          <a:xfrm>
            <a:off x="410688" y="1524000"/>
            <a:ext cx="3932712" cy="3323987"/>
          </a:xfrm>
          <a:prstGeom prst="rect">
            <a:avLst/>
          </a:prstGeom>
          <a:noFill/>
        </p:spPr>
        <p:txBody>
          <a:bodyPr wrap="square" rtlCol="0">
            <a:spAutoFit/>
          </a:bodyPr>
          <a:lstStyle/>
          <a:p>
            <a:pPr fontAlgn="ctr"/>
            <a:r>
              <a:rPr lang="en-US" sz="1400" b="1" dirty="0">
                <a:latin typeface="Arial" pitchFamily="34" charset="0"/>
                <a:cs typeface="Arial" pitchFamily="34" charset="0"/>
              </a:rPr>
              <a:t>Port Plugs</a:t>
            </a:r>
          </a:p>
          <a:p>
            <a:pPr fontAlgn="ctr"/>
            <a:r>
              <a:rPr lang="en-US" sz="1400" dirty="0">
                <a:latin typeface="Arial" pitchFamily="34" charset="0"/>
                <a:cs typeface="Arial" pitchFamily="34" charset="0"/>
              </a:rPr>
              <a:t>Upper Ports (U11, U14)</a:t>
            </a:r>
          </a:p>
          <a:p>
            <a:pPr fontAlgn="ctr"/>
            <a:r>
              <a:rPr lang="en-US" sz="1400" dirty="0">
                <a:latin typeface="Arial" pitchFamily="34" charset="0"/>
                <a:cs typeface="Arial" pitchFamily="34" charset="0"/>
              </a:rPr>
              <a:t>Equatorial Ports (E3, E9)</a:t>
            </a:r>
          </a:p>
          <a:p>
            <a:pPr fontAlgn="ctr"/>
            <a:r>
              <a:rPr lang="en-US" sz="1400" dirty="0">
                <a:latin typeface="Arial" pitchFamily="34" charset="0"/>
                <a:cs typeface="Arial" pitchFamily="34" charset="0"/>
              </a:rPr>
              <a:t>Lower Port Structures (L8)</a:t>
            </a:r>
          </a:p>
          <a:p>
            <a:pPr fontAlgn="ctr"/>
            <a:endParaRPr lang="en-US" sz="1400" dirty="0" smtClean="0">
              <a:latin typeface="Arial" pitchFamily="34" charset="0"/>
              <a:cs typeface="Arial" pitchFamily="34" charset="0"/>
            </a:endParaRPr>
          </a:p>
          <a:p>
            <a:pPr fontAlgn="ctr"/>
            <a:r>
              <a:rPr lang="en-US" sz="1400" b="1" dirty="0" smtClean="0">
                <a:latin typeface="Arial" pitchFamily="34" charset="0"/>
                <a:cs typeface="Arial" pitchFamily="34" charset="0"/>
              </a:rPr>
              <a:t>Diagnostics</a:t>
            </a:r>
          </a:p>
          <a:p>
            <a:pPr fontAlgn="ctr"/>
            <a:r>
              <a:rPr lang="en-US" sz="1400" dirty="0" smtClean="0">
                <a:latin typeface="Arial" pitchFamily="34" charset="0"/>
                <a:cs typeface="Arial" pitchFamily="34" charset="0"/>
              </a:rPr>
              <a:t>Upper </a:t>
            </a:r>
            <a:r>
              <a:rPr lang="en-US" sz="1400" dirty="0">
                <a:latin typeface="Arial" pitchFamily="34" charset="0"/>
                <a:cs typeface="Arial" pitchFamily="34" charset="0"/>
              </a:rPr>
              <a:t>IR/Visible Cameras</a:t>
            </a:r>
          </a:p>
          <a:p>
            <a:pPr fontAlgn="ctr"/>
            <a:r>
              <a:rPr lang="en-US" sz="1400" dirty="0">
                <a:latin typeface="Arial" pitchFamily="34" charset="0"/>
                <a:cs typeface="Arial" pitchFamily="34" charset="0"/>
              </a:rPr>
              <a:t>Low Field Side </a:t>
            </a:r>
            <a:r>
              <a:rPr lang="en-US" sz="1400" dirty="0" err="1" smtClean="0">
                <a:latin typeface="Arial" pitchFamily="34" charset="0"/>
                <a:cs typeface="Arial" pitchFamily="34" charset="0"/>
              </a:rPr>
              <a:t>Reflectometer</a:t>
            </a:r>
            <a:endParaRPr lang="en-US" sz="1400" dirty="0">
              <a:latin typeface="Arial" pitchFamily="34" charset="0"/>
              <a:cs typeface="Arial" pitchFamily="34" charset="0"/>
            </a:endParaRPr>
          </a:p>
          <a:p>
            <a:pPr fontAlgn="ctr"/>
            <a:r>
              <a:rPr lang="en-US" sz="1400" dirty="0">
                <a:latin typeface="Arial" pitchFamily="34" charset="0"/>
                <a:cs typeface="Arial" pitchFamily="34" charset="0"/>
              </a:rPr>
              <a:t>Motional Stark </a:t>
            </a:r>
            <a:r>
              <a:rPr lang="en-US" sz="1400" dirty="0" smtClean="0">
                <a:latin typeface="Arial" pitchFamily="34" charset="0"/>
                <a:cs typeface="Arial" pitchFamily="34" charset="0"/>
              </a:rPr>
              <a:t>Effect </a:t>
            </a:r>
            <a:r>
              <a:rPr lang="en-US" sz="1400" dirty="0" err="1" smtClean="0">
                <a:latin typeface="Arial" pitchFamily="34" charset="0"/>
                <a:cs typeface="Arial" pitchFamily="34" charset="0"/>
              </a:rPr>
              <a:t>Polarimeter</a:t>
            </a:r>
            <a:endParaRPr lang="en-US" sz="1400" dirty="0">
              <a:latin typeface="Arial" pitchFamily="34" charset="0"/>
              <a:cs typeface="Arial" pitchFamily="34" charset="0"/>
            </a:endParaRPr>
          </a:p>
          <a:p>
            <a:pPr fontAlgn="ctr"/>
            <a:r>
              <a:rPr lang="en-US" sz="1400" dirty="0">
                <a:latin typeface="Arial" pitchFamily="34" charset="0"/>
                <a:cs typeface="Arial" pitchFamily="34" charset="0"/>
              </a:rPr>
              <a:t>Electron Cyclotron </a:t>
            </a:r>
            <a:r>
              <a:rPr lang="en-US" sz="1400" dirty="0" smtClean="0">
                <a:latin typeface="Arial" pitchFamily="34" charset="0"/>
                <a:cs typeface="Arial" pitchFamily="34" charset="0"/>
              </a:rPr>
              <a:t>Emission Diagnostic System</a:t>
            </a:r>
            <a:endParaRPr lang="en-US" sz="1400" dirty="0">
              <a:latin typeface="Arial" pitchFamily="34" charset="0"/>
              <a:cs typeface="Arial" pitchFamily="34" charset="0"/>
            </a:endParaRPr>
          </a:p>
          <a:p>
            <a:pPr fontAlgn="ctr"/>
            <a:r>
              <a:rPr lang="en-US" sz="1400" dirty="0">
                <a:latin typeface="Arial" pitchFamily="34" charset="0"/>
                <a:cs typeface="Arial" pitchFamily="34" charset="0"/>
              </a:rPr>
              <a:t>Divertor Interferometer</a:t>
            </a:r>
          </a:p>
          <a:p>
            <a:pPr fontAlgn="ctr"/>
            <a:r>
              <a:rPr lang="en-US" sz="1400" dirty="0">
                <a:latin typeface="Arial" pitchFamily="34" charset="0"/>
                <a:cs typeface="Arial" pitchFamily="34" charset="0"/>
              </a:rPr>
              <a:t>Toroidal Interferometer/Polarimeter</a:t>
            </a:r>
          </a:p>
          <a:p>
            <a:pPr fontAlgn="ctr"/>
            <a:r>
              <a:rPr lang="en-US" sz="1400" dirty="0">
                <a:latin typeface="Arial" pitchFamily="34" charset="0"/>
                <a:cs typeface="Arial" pitchFamily="34" charset="0"/>
              </a:rPr>
              <a:t>Core Imaging X-ray Spectrometer</a:t>
            </a:r>
          </a:p>
          <a:p>
            <a:pPr fontAlgn="ctr"/>
            <a:r>
              <a:rPr lang="en-US" sz="1400" dirty="0">
                <a:latin typeface="Arial" pitchFamily="34" charset="0"/>
                <a:cs typeface="Arial" pitchFamily="34" charset="0"/>
              </a:rPr>
              <a:t>Residual Gas Analyzer</a:t>
            </a:r>
          </a:p>
          <a:p>
            <a:endParaRPr lang="en-US" sz="1400" dirty="0">
              <a:latin typeface="Arial" pitchFamily="34" charset="0"/>
              <a:cs typeface="Arial" pitchFamily="34" charset="0"/>
            </a:endParaRPr>
          </a:p>
        </p:txBody>
      </p:sp>
      <p:sp>
        <p:nvSpPr>
          <p:cNvPr id="2" name="Rectangle 1"/>
          <p:cNvSpPr/>
          <p:nvPr/>
        </p:nvSpPr>
        <p:spPr>
          <a:xfrm>
            <a:off x="4567428" y="0"/>
            <a:ext cx="4576572" cy="6858000"/>
          </a:xfrm>
          <a:prstGeom prst="rect">
            <a:avLst/>
          </a:prstGeom>
          <a:solidFill>
            <a:schemeClr val="bg1">
              <a:lumMod val="9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026914" y="1524000"/>
            <a:ext cx="3888486" cy="1631216"/>
          </a:xfrm>
          <a:prstGeom prst="rect">
            <a:avLst/>
          </a:prstGeom>
          <a:noFill/>
        </p:spPr>
        <p:txBody>
          <a:bodyPr wrap="square" rtlCol="0">
            <a:spAutoFit/>
          </a:bodyPr>
          <a:lstStyle/>
          <a:p>
            <a:pPr marL="285750" indent="-285750">
              <a:spcAft>
                <a:spcPts val="1200"/>
              </a:spcAft>
              <a:buFont typeface="Arial" pitchFamily="34" charset="0"/>
              <a:buChar char="•"/>
            </a:pPr>
            <a:r>
              <a:rPr lang="en-US" b="1" dirty="0" smtClean="0">
                <a:latin typeface="Arial" pitchFamily="34" charset="0"/>
                <a:cs typeface="Arial" pitchFamily="34" charset="0"/>
              </a:rPr>
              <a:t>Successful review of drawer packaging design (June 2011)</a:t>
            </a:r>
            <a:endParaRPr lang="en-US" b="1" dirty="0">
              <a:latin typeface="Arial" pitchFamily="34" charset="0"/>
              <a:cs typeface="Arial" pitchFamily="34" charset="0"/>
            </a:endParaRPr>
          </a:p>
          <a:p>
            <a:pPr marL="285750" indent="-285750">
              <a:spcAft>
                <a:spcPts val="1200"/>
              </a:spcAft>
              <a:buFont typeface="Arial" pitchFamily="34" charset="0"/>
              <a:buChar char="•"/>
            </a:pPr>
            <a:r>
              <a:rPr lang="en-US" b="1" dirty="0" smtClean="0">
                <a:latin typeface="Arial" pitchFamily="34" charset="0"/>
                <a:cs typeface="Arial" pitchFamily="34" charset="0"/>
              </a:rPr>
              <a:t>First procurement arrangement signed, for residual gas analyzer (September 2011)</a:t>
            </a:r>
          </a:p>
        </p:txBody>
      </p:sp>
    </p:spTree>
    <p:extLst>
      <p:ext uri="{BB962C8B-B14F-4D97-AF65-F5344CB8AC3E}">
        <p14:creationId xmlns:p14="http://schemas.microsoft.com/office/powerpoint/2010/main" val="18515127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3"/>
          <p:cNvSpPr>
            <a:spLocks noChangeArrowheads="1"/>
          </p:cNvSpPr>
          <p:nvPr/>
        </p:nvSpPr>
        <p:spPr bwMode="auto">
          <a:xfrm>
            <a:off x="228600" y="914400"/>
            <a:ext cx="86106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chemeClr val="accent2"/>
              </a:buClr>
              <a:buFont typeface="Times" pitchFamily="18" charset="0"/>
              <a:buChar char="•"/>
            </a:pPr>
            <a:endParaRPr lang="en-US" sz="2000" b="0" dirty="0">
              <a:solidFill>
                <a:schemeClr val="accent2"/>
              </a:solidFill>
              <a:latin typeface="Arial" pitchFamily="34" charset="0"/>
              <a:ea typeface="Osaka"/>
              <a:cs typeface="Arial" pitchFamily="34" charset="0"/>
            </a:endParaRPr>
          </a:p>
          <a:p>
            <a:pPr marL="342900" indent="-342900">
              <a:spcBef>
                <a:spcPct val="20000"/>
              </a:spcBef>
              <a:buClr>
                <a:schemeClr val="accent2"/>
              </a:buClr>
              <a:buFont typeface="Times" pitchFamily="18" charset="0"/>
              <a:buChar char="•"/>
            </a:pPr>
            <a:endParaRPr lang="en-US" sz="2000" b="0" dirty="0">
              <a:solidFill>
                <a:schemeClr val="accent2"/>
              </a:solidFill>
              <a:latin typeface="Arial" pitchFamily="34" charset="0"/>
              <a:ea typeface="Osaka"/>
              <a:cs typeface="Arial" pitchFamily="34" charset="0"/>
            </a:endParaRPr>
          </a:p>
          <a:p>
            <a:pPr marL="342900" indent="-342900">
              <a:spcBef>
                <a:spcPct val="20000"/>
              </a:spcBef>
              <a:buClr>
                <a:schemeClr val="accent2"/>
              </a:buClr>
              <a:buFont typeface="Times" pitchFamily="18" charset="0"/>
              <a:buChar char="•"/>
            </a:pPr>
            <a:endParaRPr lang="en-US" sz="1800" b="0" dirty="0">
              <a:solidFill>
                <a:schemeClr val="accent2"/>
              </a:solidFill>
              <a:latin typeface="Arial" pitchFamily="34" charset="0"/>
              <a:ea typeface="Osaka"/>
              <a:cs typeface="Arial" pitchFamily="34" charset="0"/>
            </a:endParaRPr>
          </a:p>
          <a:p>
            <a:pPr marL="342900" indent="-342900">
              <a:spcBef>
                <a:spcPct val="20000"/>
              </a:spcBef>
              <a:buClr>
                <a:schemeClr val="accent2"/>
              </a:buClr>
              <a:buFont typeface="Times" pitchFamily="18" charset="0"/>
              <a:buChar char="•"/>
            </a:pPr>
            <a:endParaRPr lang="en-US" sz="1800" b="0" dirty="0">
              <a:solidFill>
                <a:schemeClr val="accent2"/>
              </a:solidFill>
              <a:latin typeface="Arial" pitchFamily="34" charset="0"/>
              <a:ea typeface="Osaka"/>
              <a:cs typeface="Arial" pitchFamily="34" charset="0"/>
            </a:endParaRPr>
          </a:p>
        </p:txBody>
      </p:sp>
      <p:sp>
        <p:nvSpPr>
          <p:cNvPr id="46085" name="Rectangle 3"/>
          <p:cNvSpPr>
            <a:spLocks noChangeArrowheads="1"/>
          </p:cNvSpPr>
          <p:nvPr/>
        </p:nvSpPr>
        <p:spPr bwMode="auto">
          <a:xfrm>
            <a:off x="304800" y="2057400"/>
            <a:ext cx="480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39725" indent="-339725">
              <a:buFontTx/>
              <a:buChar char="•"/>
            </a:pPr>
            <a:endParaRPr lang="en-US" sz="1800" b="0" dirty="0">
              <a:latin typeface="Arial" pitchFamily="34" charset="0"/>
              <a:cs typeface="Arial" pitchFamily="34" charset="0"/>
            </a:endParaRPr>
          </a:p>
        </p:txBody>
      </p:sp>
      <p:sp>
        <p:nvSpPr>
          <p:cNvPr id="46086" name="Rectangle 3"/>
          <p:cNvSpPr>
            <a:spLocks noChangeArrowheads="1"/>
          </p:cNvSpPr>
          <p:nvPr/>
        </p:nvSpPr>
        <p:spPr bwMode="auto">
          <a:xfrm>
            <a:off x="381000" y="1001713"/>
            <a:ext cx="4343400" cy="326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3363" indent="-233363">
              <a:lnSpc>
                <a:spcPct val="90000"/>
              </a:lnSpc>
              <a:spcAft>
                <a:spcPts val="1200"/>
              </a:spcAft>
              <a:buFont typeface="Arial" pitchFamily="34" charset="0"/>
              <a:buChar char="•"/>
            </a:pPr>
            <a:r>
              <a:rPr lang="en-US" b="1" dirty="0" smtClean="0">
                <a:latin typeface="Arial" pitchFamily="34" charset="0"/>
                <a:cs typeface="Arial" pitchFamily="34" charset="0"/>
              </a:rPr>
              <a:t>Procurement </a:t>
            </a:r>
            <a:r>
              <a:rPr lang="en-US" b="1" dirty="0">
                <a:latin typeface="Arial" pitchFamily="34" charset="0"/>
                <a:cs typeface="Arial" pitchFamily="34" charset="0"/>
              </a:rPr>
              <a:t>Arrangement </a:t>
            </a:r>
            <a:r>
              <a:rPr lang="en-US" b="1" dirty="0" smtClean="0">
                <a:latin typeface="Arial" pitchFamily="34" charset="0"/>
                <a:cs typeface="Arial" pitchFamily="34" charset="0"/>
              </a:rPr>
              <a:t>signed (May 2010)</a:t>
            </a:r>
          </a:p>
          <a:p>
            <a:pPr marL="233363" indent="-233363">
              <a:spcAft>
                <a:spcPts val="1200"/>
              </a:spcAft>
              <a:buFont typeface="Arial" pitchFamily="34" charset="0"/>
              <a:buChar char="•"/>
            </a:pPr>
            <a:r>
              <a:rPr lang="en-US" b="1" dirty="0" smtClean="0">
                <a:latin typeface="Arial" pitchFamily="34" charset="0"/>
                <a:cs typeface="Arial" pitchFamily="34" charset="0"/>
              </a:rPr>
              <a:t>Low-power mode-control tests underway with prototype components (ORNL, MIT)</a:t>
            </a:r>
          </a:p>
          <a:p>
            <a:pPr marL="233363" indent="-233363">
              <a:buFont typeface="Arial" pitchFamily="34" charset="0"/>
              <a:buChar char="•"/>
            </a:pPr>
            <a:r>
              <a:rPr lang="en-US" b="1" dirty="0" smtClean="0">
                <a:latin typeface="Arial" pitchFamily="34" charset="0"/>
                <a:cs typeface="Arial" pitchFamily="34" charset="0"/>
              </a:rPr>
              <a:t>Full </a:t>
            </a:r>
            <a:r>
              <a:rPr lang="en-US" b="1" dirty="0">
                <a:latin typeface="Arial" pitchFamily="34" charset="0"/>
                <a:cs typeface="Arial" pitchFamily="34" charset="0"/>
              </a:rPr>
              <a:t>power tests </a:t>
            </a:r>
            <a:r>
              <a:rPr lang="en-US" b="1" dirty="0" smtClean="0">
                <a:latin typeface="Arial" pitchFamily="34" charset="0"/>
                <a:cs typeface="Arial" pitchFamily="34" charset="0"/>
              </a:rPr>
              <a:t>planned</a:t>
            </a:r>
          </a:p>
          <a:p>
            <a:pPr>
              <a:spcAft>
                <a:spcPts val="1200"/>
              </a:spcAft>
              <a:tabLst>
                <a:tab pos="233363" algn="l"/>
              </a:tabLst>
            </a:pPr>
            <a:r>
              <a:rPr lang="en-US" b="1" dirty="0" smtClean="0">
                <a:latin typeface="Arial" pitchFamily="34" charset="0"/>
                <a:cs typeface="Arial" pitchFamily="34" charset="0"/>
              </a:rPr>
              <a:t>	(Spring 2012)</a:t>
            </a:r>
            <a:endParaRPr lang="en-US" b="1" dirty="0">
              <a:latin typeface="Arial" pitchFamily="34" charset="0"/>
              <a:cs typeface="Arial" pitchFamily="34" charset="0"/>
            </a:endParaRPr>
          </a:p>
          <a:p>
            <a:pPr marL="233363" indent="-233363" eaLnBrk="0" hangingPunct="0">
              <a:lnSpc>
                <a:spcPct val="110000"/>
              </a:lnSpc>
              <a:spcAft>
                <a:spcPts val="1200"/>
              </a:spcAft>
              <a:buFont typeface="Arial" pitchFamily="34" charset="0"/>
              <a:buChar char="•"/>
            </a:pPr>
            <a:r>
              <a:rPr lang="en-US" b="1" dirty="0">
                <a:latin typeface="Arial" pitchFamily="34" charset="0"/>
                <a:cs typeface="Arial" pitchFamily="34" charset="0"/>
              </a:rPr>
              <a:t>Alternate waveguide component designs and fabrication techniques developed</a:t>
            </a:r>
          </a:p>
          <a:p>
            <a:pPr marL="339725" indent="-339725">
              <a:buFontTx/>
              <a:buChar char="•"/>
            </a:pPr>
            <a:endParaRPr lang="en-US" dirty="0">
              <a:latin typeface="Arial" pitchFamily="34" charset="0"/>
              <a:cs typeface="Arial" pitchFamily="34" charset="0"/>
            </a:endParaRPr>
          </a:p>
          <a:p>
            <a:pPr marL="171450" indent="-171450">
              <a:lnSpc>
                <a:spcPct val="90000"/>
              </a:lnSpc>
              <a:buFont typeface="Arial" pitchFamily="34" charset="0"/>
              <a:buChar char="•"/>
            </a:pPr>
            <a:endParaRPr lang="en-US" dirty="0">
              <a:latin typeface="Arial" pitchFamily="34" charset="0"/>
              <a:cs typeface="Arial" pitchFamily="34" charset="0"/>
            </a:endParaRPr>
          </a:p>
          <a:p>
            <a:pPr eaLnBrk="0" hangingPunct="0">
              <a:lnSpc>
                <a:spcPct val="90000"/>
              </a:lnSpc>
              <a:spcBef>
                <a:spcPct val="20000"/>
              </a:spcBef>
              <a:buClr>
                <a:schemeClr val="accent2"/>
              </a:buClr>
            </a:pPr>
            <a:endParaRPr lang="en-US" sz="1800" dirty="0">
              <a:latin typeface="Arial" pitchFamily="34" charset="0"/>
              <a:ea typeface="Osaka"/>
              <a:cs typeface="Arial" pitchFamily="34" charset="0"/>
            </a:endParaRPr>
          </a:p>
        </p:txBody>
      </p:sp>
      <p:pic>
        <p:nvPicPr>
          <p:cNvPr id="46087" name="Picture 4" descr="EC_pumpou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330808"/>
            <a:ext cx="1482155" cy="2222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Picture 3" descr="EC_140 and 9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4330809"/>
            <a:ext cx="5232008" cy="2222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Picture 4" descr="CIMG15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49604" y="895203"/>
            <a:ext cx="4394396" cy="329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ChangeArrowheads="1"/>
          </p:cNvSpPr>
          <p:nvPr/>
        </p:nvSpPr>
        <p:spPr bwMode="auto">
          <a:xfrm>
            <a:off x="293914" y="0"/>
            <a:ext cx="8316686" cy="838200"/>
          </a:xfrm>
          <a:prstGeom prst="rect">
            <a:avLst/>
          </a:prstGeom>
          <a:noFill/>
          <a:ln w="9525">
            <a:noFill/>
            <a:miter lim="800000"/>
            <a:headEnd/>
            <a:tailEnd/>
          </a:ln>
        </p:spPr>
        <p:txBody>
          <a:bodyPr anchor="ctr"/>
          <a:lstStyle/>
          <a:p>
            <a:pPr algn="l"/>
            <a:r>
              <a:rPr lang="en-US" sz="2400" b="1" dirty="0" smtClean="0">
                <a:solidFill>
                  <a:srgbClr val="1F497D"/>
                </a:solidFill>
                <a:effectLst>
                  <a:outerShdw blurRad="38100" dist="38100" dir="2700000" algn="tl">
                    <a:srgbClr val="000000">
                      <a:alpha val="43137"/>
                    </a:srgbClr>
                  </a:outerShdw>
                </a:effectLst>
                <a:latin typeface="Arial" pitchFamily="34" charset="0"/>
                <a:ea typeface="Osaka" charset="-128"/>
                <a:cs typeface="Arial" pitchFamily="34" charset="0"/>
              </a:rPr>
              <a:t>Progress and Plans</a:t>
            </a:r>
          </a:p>
          <a:p>
            <a:pPr algn="l"/>
            <a:r>
              <a:rPr lang="en-US" sz="3200" b="1" dirty="0" smtClean="0">
                <a:solidFill>
                  <a:srgbClr val="1F497D"/>
                </a:solidFill>
                <a:effectLst>
                  <a:outerShdw blurRad="38100" dist="38100" dir="2700000" algn="tl">
                    <a:srgbClr val="000000">
                      <a:alpha val="43137"/>
                    </a:srgbClr>
                  </a:outerShdw>
                </a:effectLst>
                <a:latin typeface="Arial" pitchFamily="34" charset="0"/>
                <a:ea typeface="Osaka" charset="-128"/>
                <a:cs typeface="Arial" pitchFamily="34" charset="0"/>
              </a:rPr>
              <a:t>Electron Cyclotron Transmission Lines</a:t>
            </a:r>
            <a:endParaRPr lang="en-US" sz="3200" b="1" dirty="0">
              <a:solidFill>
                <a:srgbClr val="1F497D"/>
              </a:solidFill>
              <a:effectLst>
                <a:outerShdw blurRad="38100" dist="38100" dir="2700000" algn="tl">
                  <a:srgbClr val="000000">
                    <a:alpha val="43137"/>
                  </a:srgbClr>
                </a:outerShdw>
              </a:effectLst>
              <a:latin typeface="Arial" pitchFamily="34" charset="0"/>
              <a:ea typeface="Osaka" charset="-128"/>
              <a:cs typeface="Arial" pitchFamily="34" charset="0"/>
            </a:endParaRPr>
          </a:p>
        </p:txBody>
      </p:sp>
      <p:pic>
        <p:nvPicPr>
          <p:cNvPr id="14" name="Picture 14355" descr="7_2 meter waveguide.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67469" y="4330809"/>
            <a:ext cx="2076531" cy="2222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90148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046" name="Straight Connector 24"/>
          <p:cNvCxnSpPr>
            <a:cxnSpLocks noChangeShapeType="1"/>
          </p:cNvCxnSpPr>
          <p:nvPr/>
        </p:nvCxnSpPr>
        <p:spPr bwMode="auto">
          <a:xfrm rot="16200000" flipV="1">
            <a:off x="6334425" y="5381331"/>
            <a:ext cx="948945" cy="887058"/>
          </a:xfrm>
          <a:prstGeom prst="line">
            <a:avLst/>
          </a:prstGeom>
          <a:noFill/>
          <a:ln w="12700">
            <a:solidFill>
              <a:schemeClr val="bg1"/>
            </a:solidFill>
            <a:round/>
            <a:headEnd/>
            <a:tailEnd type="triangle" w="med" len="med"/>
          </a:ln>
          <a:extLst>
            <a:ext uri="{909E8E84-426E-40DD-AFC4-6F175D3DCCD1}">
              <a14:hiddenFill xmlns:a14="http://schemas.microsoft.com/office/drawing/2010/main">
                <a:noFill/>
              </a14:hiddenFill>
            </a:ext>
          </a:extLst>
        </p:spPr>
      </p:cxnSp>
      <p:grpSp>
        <p:nvGrpSpPr>
          <p:cNvPr id="44047" name="Group 22"/>
          <p:cNvGrpSpPr>
            <a:grpSpLocks/>
          </p:cNvGrpSpPr>
          <p:nvPr/>
        </p:nvGrpSpPr>
        <p:grpSpPr bwMode="auto">
          <a:xfrm>
            <a:off x="3515695" y="2013471"/>
            <a:ext cx="5369956" cy="3777729"/>
            <a:chOff x="1290638" y="1255714"/>
            <a:chExt cx="6557962" cy="4930680"/>
          </a:xfrm>
        </p:grpSpPr>
        <p:pic>
          <p:nvPicPr>
            <p:cNvPr id="24" name="Object 3"/>
            <p:cNvPicPr>
              <a:picLocks noChangeAspect="1" noChangeArrowheads="1"/>
            </p:cNvPicPr>
            <p:nvPr/>
          </p:nvPicPr>
          <p:blipFill>
            <a:blip r:embed="rId3" cstate="print"/>
            <a:srcRect/>
            <a:stretch>
              <a:fillRect/>
            </a:stretch>
          </p:blipFill>
          <p:spPr bwMode="auto">
            <a:xfrm>
              <a:off x="1290638" y="1255714"/>
              <a:ext cx="6557962" cy="49306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4051" name="TextBox 4"/>
            <p:cNvSpPr txBox="1">
              <a:spLocks noChangeArrowheads="1"/>
            </p:cNvSpPr>
            <p:nvPr/>
          </p:nvSpPr>
          <p:spPr bwMode="auto">
            <a:xfrm>
              <a:off x="1803400" y="1701800"/>
              <a:ext cx="1725071" cy="321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sz="1000" dirty="0">
                  <a:solidFill>
                    <a:srgbClr val="FFFFFF"/>
                  </a:solidFill>
                </a:rPr>
                <a:t>300 kW Dummy </a:t>
              </a:r>
              <a:r>
                <a:rPr lang="en-US" sz="1000" dirty="0" smtClean="0">
                  <a:solidFill>
                    <a:srgbClr val="FFFFFF"/>
                  </a:solidFill>
                </a:rPr>
                <a:t>Load</a:t>
              </a:r>
              <a:endParaRPr lang="en-US" sz="1000" dirty="0">
                <a:solidFill>
                  <a:srgbClr val="FFFFFF"/>
                </a:solidFill>
              </a:endParaRPr>
            </a:p>
          </p:txBody>
        </p:sp>
        <p:cxnSp>
          <p:nvCxnSpPr>
            <p:cNvPr id="44052" name="Straight Connector 6"/>
            <p:cNvCxnSpPr>
              <a:cxnSpLocks noChangeShapeType="1"/>
            </p:cNvCxnSpPr>
            <p:nvPr/>
          </p:nvCxnSpPr>
          <p:spPr bwMode="auto">
            <a:xfrm rot="16200000" flipH="1">
              <a:off x="1765300" y="2425700"/>
              <a:ext cx="1003300" cy="215900"/>
            </a:xfrm>
            <a:prstGeom prst="line">
              <a:avLst/>
            </a:prstGeom>
            <a:noFill/>
            <a:ln w="12700">
              <a:solidFill>
                <a:schemeClr val="bg1"/>
              </a:solidFill>
              <a:round/>
              <a:headEnd/>
              <a:tailEnd type="triangle" w="med" len="med"/>
            </a:ln>
            <a:extLst>
              <a:ext uri="{909E8E84-426E-40DD-AFC4-6F175D3DCCD1}">
                <a14:hiddenFill xmlns:a14="http://schemas.microsoft.com/office/drawing/2010/main">
                  <a:noFill/>
                </a14:hiddenFill>
              </a:ext>
            </a:extLst>
          </p:spPr>
        </p:cxnSp>
        <p:sp>
          <p:nvSpPr>
            <p:cNvPr id="44053" name="TextBox 8"/>
            <p:cNvSpPr txBox="1">
              <a:spLocks noChangeArrowheads="1"/>
            </p:cNvSpPr>
            <p:nvPr/>
          </p:nvSpPr>
          <p:spPr bwMode="auto">
            <a:xfrm>
              <a:off x="5080000" y="1727199"/>
              <a:ext cx="916566" cy="321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sz="1000" dirty="0">
                  <a:solidFill>
                    <a:srgbClr val="FFFFFF"/>
                  </a:solidFill>
                </a:rPr>
                <a:t>Feed </a:t>
              </a:r>
              <a:r>
                <a:rPr lang="en-US" sz="1000" dirty="0" smtClean="0">
                  <a:solidFill>
                    <a:srgbClr val="FFFFFF"/>
                  </a:solidFill>
                </a:rPr>
                <a:t>Line</a:t>
              </a:r>
              <a:endParaRPr lang="en-US" sz="1000" dirty="0">
                <a:solidFill>
                  <a:srgbClr val="FFFFFF"/>
                </a:solidFill>
              </a:endParaRPr>
            </a:p>
          </p:txBody>
        </p:sp>
        <p:cxnSp>
          <p:nvCxnSpPr>
            <p:cNvPr id="44054" name="Straight Connector 9"/>
            <p:cNvCxnSpPr>
              <a:cxnSpLocks noChangeShapeType="1"/>
            </p:cNvCxnSpPr>
            <p:nvPr/>
          </p:nvCxnSpPr>
          <p:spPr bwMode="auto">
            <a:xfrm rot="5400000">
              <a:off x="4946650" y="2254250"/>
              <a:ext cx="660400" cy="139700"/>
            </a:xfrm>
            <a:prstGeom prst="line">
              <a:avLst/>
            </a:prstGeom>
            <a:noFill/>
            <a:ln w="12700">
              <a:solidFill>
                <a:schemeClr val="bg1"/>
              </a:solidFill>
              <a:round/>
              <a:headEnd/>
              <a:tailEnd type="triangle" w="med" len="med"/>
            </a:ln>
            <a:extLst>
              <a:ext uri="{909E8E84-426E-40DD-AFC4-6F175D3DCCD1}">
                <a14:hiddenFill xmlns:a14="http://schemas.microsoft.com/office/drawing/2010/main">
                  <a:noFill/>
                </a14:hiddenFill>
              </a:ext>
            </a:extLst>
          </p:spPr>
        </p:cxnSp>
        <p:sp>
          <p:nvSpPr>
            <p:cNvPr id="44055" name="TextBox 11"/>
            <p:cNvSpPr txBox="1">
              <a:spLocks noChangeArrowheads="1"/>
            </p:cNvSpPr>
            <p:nvPr/>
          </p:nvSpPr>
          <p:spPr bwMode="auto">
            <a:xfrm>
              <a:off x="3035300" y="1498600"/>
              <a:ext cx="2011614" cy="44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sz="1000" dirty="0">
                  <a:solidFill>
                    <a:srgbClr val="FFFFFF"/>
                  </a:solidFill>
                </a:rPr>
                <a:t>10 db Coupler</a:t>
              </a:r>
            </a:p>
          </p:txBody>
        </p:sp>
        <p:cxnSp>
          <p:nvCxnSpPr>
            <p:cNvPr id="44056" name="Straight Connector 12"/>
            <p:cNvCxnSpPr>
              <a:cxnSpLocks noChangeShapeType="1"/>
            </p:cNvCxnSpPr>
            <p:nvPr/>
          </p:nvCxnSpPr>
          <p:spPr bwMode="auto">
            <a:xfrm rot="16200000" flipH="1">
              <a:off x="3340100" y="2273300"/>
              <a:ext cx="1485900" cy="495300"/>
            </a:xfrm>
            <a:prstGeom prst="line">
              <a:avLst/>
            </a:prstGeom>
            <a:noFill/>
            <a:ln w="12700">
              <a:solidFill>
                <a:schemeClr val="bg1"/>
              </a:solidFill>
              <a:round/>
              <a:headEnd/>
              <a:tailEnd type="triangle" w="med" len="med"/>
            </a:ln>
            <a:extLst>
              <a:ext uri="{909E8E84-426E-40DD-AFC4-6F175D3DCCD1}">
                <a14:hiddenFill xmlns:a14="http://schemas.microsoft.com/office/drawing/2010/main">
                  <a:noFill/>
                </a14:hiddenFill>
              </a:ext>
            </a:extLst>
          </p:spPr>
        </p:cxnSp>
        <p:sp>
          <p:nvSpPr>
            <p:cNvPr id="44057" name="TextBox 15"/>
            <p:cNvSpPr txBox="1">
              <a:spLocks noChangeArrowheads="1"/>
            </p:cNvSpPr>
            <p:nvPr/>
          </p:nvSpPr>
          <p:spPr bwMode="auto">
            <a:xfrm>
              <a:off x="5816432" y="2088580"/>
              <a:ext cx="1006619" cy="52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sz="1000" dirty="0">
                  <a:solidFill>
                    <a:srgbClr val="FFFFFF"/>
                  </a:solidFill>
                </a:rPr>
                <a:t>Directional </a:t>
              </a:r>
            </a:p>
            <a:p>
              <a:r>
                <a:rPr lang="en-US" sz="1000" dirty="0">
                  <a:solidFill>
                    <a:srgbClr val="FFFFFF"/>
                  </a:solidFill>
                </a:rPr>
                <a:t>C</a:t>
              </a:r>
              <a:r>
                <a:rPr lang="en-US" sz="1000" dirty="0" smtClean="0">
                  <a:solidFill>
                    <a:srgbClr val="FFFFFF"/>
                  </a:solidFill>
                </a:rPr>
                <a:t>ouplers</a:t>
              </a:r>
              <a:endParaRPr lang="en-US" sz="1000" dirty="0">
                <a:solidFill>
                  <a:srgbClr val="FFFFFF"/>
                </a:solidFill>
              </a:endParaRPr>
            </a:p>
          </p:txBody>
        </p:sp>
        <p:cxnSp>
          <p:nvCxnSpPr>
            <p:cNvPr id="44058" name="Straight Connector 16"/>
            <p:cNvCxnSpPr>
              <a:cxnSpLocks noChangeShapeType="1"/>
            </p:cNvCxnSpPr>
            <p:nvPr/>
          </p:nvCxnSpPr>
          <p:spPr bwMode="auto">
            <a:xfrm rot="5400000">
              <a:off x="6191250" y="2990850"/>
              <a:ext cx="660400" cy="139700"/>
            </a:xfrm>
            <a:prstGeom prst="line">
              <a:avLst/>
            </a:prstGeom>
            <a:noFill/>
            <a:ln w="12700">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44059" name="Straight Connector 17"/>
            <p:cNvCxnSpPr>
              <a:cxnSpLocks noChangeShapeType="1"/>
            </p:cNvCxnSpPr>
            <p:nvPr/>
          </p:nvCxnSpPr>
          <p:spPr bwMode="auto">
            <a:xfrm rot="16200000" flipH="1">
              <a:off x="6326188" y="3024188"/>
              <a:ext cx="684212" cy="125412"/>
            </a:xfrm>
            <a:prstGeom prst="line">
              <a:avLst/>
            </a:prstGeom>
            <a:noFill/>
            <a:ln w="12700">
              <a:solidFill>
                <a:schemeClr val="bg1"/>
              </a:solidFill>
              <a:round/>
              <a:headEnd/>
              <a:tailEnd type="triangle" w="med" len="med"/>
            </a:ln>
            <a:extLst>
              <a:ext uri="{909E8E84-426E-40DD-AFC4-6F175D3DCCD1}">
                <a14:hiddenFill xmlns:a14="http://schemas.microsoft.com/office/drawing/2010/main">
                  <a:noFill/>
                </a14:hiddenFill>
              </a:ext>
            </a:extLst>
          </p:spPr>
        </p:cxnSp>
        <p:sp>
          <p:nvSpPr>
            <p:cNvPr id="44060" name="TextBox 20"/>
            <p:cNvSpPr txBox="1">
              <a:spLocks noChangeArrowheads="1"/>
            </p:cNvSpPr>
            <p:nvPr/>
          </p:nvSpPr>
          <p:spPr bwMode="auto">
            <a:xfrm>
              <a:off x="4929933" y="4448366"/>
              <a:ext cx="1300264" cy="321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sz="1000" dirty="0">
                  <a:solidFill>
                    <a:srgbClr val="FFFFFF"/>
                  </a:solidFill>
                </a:rPr>
                <a:t>IR </a:t>
              </a:r>
              <a:r>
                <a:rPr lang="en-US" sz="1000" dirty="0" smtClean="0">
                  <a:solidFill>
                    <a:srgbClr val="FFFFFF"/>
                  </a:solidFill>
                </a:rPr>
                <a:t>Viewing </a:t>
              </a:r>
              <a:r>
                <a:rPr lang="en-US" sz="1000" dirty="0">
                  <a:solidFill>
                    <a:srgbClr val="FFFFFF"/>
                  </a:solidFill>
                </a:rPr>
                <a:t>P</a:t>
              </a:r>
              <a:r>
                <a:rPr lang="en-US" sz="1000" dirty="0" smtClean="0">
                  <a:solidFill>
                    <a:srgbClr val="FFFFFF"/>
                  </a:solidFill>
                </a:rPr>
                <a:t>ort</a:t>
              </a:r>
              <a:endParaRPr lang="en-US" sz="1000" dirty="0">
                <a:solidFill>
                  <a:srgbClr val="FFFFFF"/>
                </a:solidFill>
              </a:endParaRPr>
            </a:p>
          </p:txBody>
        </p:sp>
        <p:cxnSp>
          <p:nvCxnSpPr>
            <p:cNvPr id="44061" name="Straight Connector 21"/>
            <p:cNvCxnSpPr>
              <a:cxnSpLocks noChangeShapeType="1"/>
            </p:cNvCxnSpPr>
            <p:nvPr/>
          </p:nvCxnSpPr>
          <p:spPr bwMode="auto">
            <a:xfrm rot="16200000" flipV="1">
              <a:off x="5562600" y="4152900"/>
              <a:ext cx="266700" cy="266700"/>
            </a:xfrm>
            <a:prstGeom prst="line">
              <a:avLst/>
            </a:prstGeom>
            <a:noFill/>
            <a:ln w="12700">
              <a:solidFill>
                <a:schemeClr val="bg1"/>
              </a:solidFill>
              <a:round/>
              <a:headEnd/>
              <a:tailEnd type="triangle" w="med" len="med"/>
            </a:ln>
            <a:extLst>
              <a:ext uri="{909E8E84-426E-40DD-AFC4-6F175D3DCCD1}">
                <a14:hiddenFill xmlns:a14="http://schemas.microsoft.com/office/drawing/2010/main">
                  <a:noFill/>
                </a14:hiddenFill>
              </a:ext>
            </a:extLst>
          </p:spPr>
        </p:cxnSp>
        <p:sp>
          <p:nvSpPr>
            <p:cNvPr id="44062" name="TextBox 23"/>
            <p:cNvSpPr txBox="1">
              <a:spLocks noChangeArrowheads="1"/>
            </p:cNvSpPr>
            <p:nvPr/>
          </p:nvSpPr>
          <p:spPr bwMode="auto">
            <a:xfrm>
              <a:off x="5885749" y="4138646"/>
              <a:ext cx="1194552" cy="321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sz="1000" dirty="0">
                  <a:solidFill>
                    <a:srgbClr val="FFFFFF"/>
                  </a:solidFill>
                </a:rPr>
                <a:t>Cooling </a:t>
              </a:r>
              <a:r>
                <a:rPr lang="en-US" sz="1000" dirty="0" smtClean="0">
                  <a:solidFill>
                    <a:srgbClr val="FFFFFF"/>
                  </a:solidFill>
                </a:rPr>
                <a:t>Panel</a:t>
              </a:r>
              <a:endParaRPr lang="en-US" sz="1000" dirty="0">
                <a:solidFill>
                  <a:srgbClr val="FFFFFF"/>
                </a:solidFill>
              </a:endParaRPr>
            </a:p>
          </p:txBody>
        </p:sp>
        <p:cxnSp>
          <p:nvCxnSpPr>
            <p:cNvPr id="44063" name="Straight Connector 24"/>
            <p:cNvCxnSpPr>
              <a:cxnSpLocks noChangeShapeType="1"/>
            </p:cNvCxnSpPr>
            <p:nvPr/>
          </p:nvCxnSpPr>
          <p:spPr bwMode="auto">
            <a:xfrm rot="16200000" flipV="1">
              <a:off x="6927850" y="3651250"/>
              <a:ext cx="584200" cy="546100"/>
            </a:xfrm>
            <a:prstGeom prst="line">
              <a:avLst/>
            </a:prstGeom>
            <a:noFill/>
            <a:ln w="12700">
              <a:solidFill>
                <a:schemeClr val="bg1"/>
              </a:solidFill>
              <a:round/>
              <a:headEnd/>
              <a:tailEnd type="triangle" w="med" len="med"/>
            </a:ln>
            <a:extLst>
              <a:ext uri="{909E8E84-426E-40DD-AFC4-6F175D3DCCD1}">
                <a14:hiddenFill xmlns:a14="http://schemas.microsoft.com/office/drawing/2010/main">
                  <a:noFill/>
                </a14:hiddenFill>
              </a:ext>
            </a:extLst>
          </p:spPr>
        </p:cxnSp>
        <p:sp>
          <p:nvSpPr>
            <p:cNvPr id="44064" name="Oval 17"/>
            <p:cNvSpPr>
              <a:spLocks noChangeArrowheads="1"/>
            </p:cNvSpPr>
            <p:nvPr/>
          </p:nvSpPr>
          <p:spPr bwMode="auto">
            <a:xfrm rot="-727244">
              <a:off x="3646488" y="3386138"/>
              <a:ext cx="2625725" cy="608012"/>
            </a:xfrm>
            <a:prstGeom prst="ellipse">
              <a:avLst/>
            </a:prstGeom>
            <a:noFill/>
            <a:ln w="28575">
              <a:solidFill>
                <a:srgbClr val="F4AE4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sz="1000" b="0" dirty="0"/>
            </a:p>
          </p:txBody>
        </p:sp>
        <p:sp>
          <p:nvSpPr>
            <p:cNvPr id="44065" name="Line 19"/>
            <p:cNvSpPr>
              <a:spLocks noChangeShapeType="1"/>
            </p:cNvSpPr>
            <p:nvPr/>
          </p:nvSpPr>
          <p:spPr bwMode="auto">
            <a:xfrm flipV="1">
              <a:off x="4273550" y="3378200"/>
              <a:ext cx="652463" cy="188913"/>
            </a:xfrm>
            <a:prstGeom prst="line">
              <a:avLst/>
            </a:prstGeom>
            <a:noFill/>
            <a:ln w="28575">
              <a:solidFill>
                <a:srgbClr val="DD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44066" name="Line 20"/>
            <p:cNvSpPr>
              <a:spLocks noChangeShapeType="1"/>
            </p:cNvSpPr>
            <p:nvPr/>
          </p:nvSpPr>
          <p:spPr bwMode="auto">
            <a:xfrm flipV="1">
              <a:off x="5022850" y="3795713"/>
              <a:ext cx="652463" cy="188912"/>
            </a:xfrm>
            <a:prstGeom prst="line">
              <a:avLst/>
            </a:prstGeom>
            <a:noFill/>
            <a:ln w="28575">
              <a:solidFill>
                <a:srgbClr val="DD0000"/>
              </a:solidFill>
              <a:round/>
              <a:headEnd type="stealth" w="med" len="med"/>
              <a:tailEnd/>
            </a:ln>
            <a:extLst>
              <a:ext uri="{909E8E84-426E-40DD-AFC4-6F175D3DCCD1}">
                <a14:hiddenFill xmlns:a14="http://schemas.microsoft.com/office/drawing/2010/main">
                  <a:noFill/>
                </a14:hiddenFill>
              </a:ext>
            </a:extLst>
          </p:spPr>
          <p:txBody>
            <a:bodyPr wrap="none" anchor="ctr"/>
            <a:lstStyle/>
            <a:p>
              <a:endParaRPr lang="en-US" dirty="0"/>
            </a:p>
          </p:txBody>
        </p:sp>
      </p:grpSp>
      <p:sp>
        <p:nvSpPr>
          <p:cNvPr id="44037" name="Rectangle 3"/>
          <p:cNvSpPr>
            <a:spLocks noChangeArrowheads="1"/>
          </p:cNvSpPr>
          <p:nvPr/>
        </p:nvSpPr>
        <p:spPr bwMode="auto">
          <a:xfrm>
            <a:off x="363479" y="1051410"/>
            <a:ext cx="2945569" cy="560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lnSpc>
                <a:spcPct val="90000"/>
              </a:lnSpc>
              <a:spcAft>
                <a:spcPts val="1200"/>
              </a:spcAft>
              <a:buFont typeface="Arial" pitchFamily="34" charset="0"/>
              <a:buChar char="•"/>
            </a:pPr>
            <a:r>
              <a:rPr lang="en-US" b="1" dirty="0" smtClean="0">
                <a:latin typeface="Arial" pitchFamily="34" charset="0"/>
                <a:cs typeface="Arial" pitchFamily="34" charset="0"/>
              </a:rPr>
              <a:t>Procurement </a:t>
            </a:r>
            <a:r>
              <a:rPr lang="en-US" b="1" dirty="0">
                <a:latin typeface="Arial" pitchFamily="34" charset="0"/>
                <a:cs typeface="Arial" pitchFamily="34" charset="0"/>
              </a:rPr>
              <a:t>Arrangement </a:t>
            </a:r>
            <a:r>
              <a:rPr lang="en-US" b="1" dirty="0" smtClean="0">
                <a:latin typeface="Arial" pitchFamily="34" charset="0"/>
                <a:cs typeface="Arial" pitchFamily="34" charset="0"/>
              </a:rPr>
              <a:t>signed (April 2010)</a:t>
            </a:r>
          </a:p>
          <a:p>
            <a:pPr marL="285750" indent="-285750">
              <a:lnSpc>
                <a:spcPct val="90000"/>
              </a:lnSpc>
              <a:spcAft>
                <a:spcPts val="1200"/>
              </a:spcAft>
              <a:buFont typeface="Arial" pitchFamily="34" charset="0"/>
              <a:buChar char="•"/>
            </a:pPr>
            <a:r>
              <a:rPr lang="en-US" b="1" dirty="0" smtClean="0">
                <a:latin typeface="Arial" pitchFamily="34" charset="0"/>
                <a:cs typeface="Arial" pitchFamily="34" charset="0"/>
              </a:rPr>
              <a:t>Ongoing </a:t>
            </a:r>
            <a:r>
              <a:rPr lang="en-US" b="1" dirty="0">
                <a:latin typeface="Arial" pitchFamily="34" charset="0"/>
                <a:cs typeface="Arial" pitchFamily="34" charset="0"/>
              </a:rPr>
              <a:t>R&amp;D and </a:t>
            </a:r>
            <a:r>
              <a:rPr lang="en-US" b="1" dirty="0" smtClean="0">
                <a:latin typeface="Arial" pitchFamily="34" charset="0"/>
                <a:cs typeface="Arial" pitchFamily="34" charset="0"/>
              </a:rPr>
              <a:t>full- </a:t>
            </a:r>
            <a:r>
              <a:rPr lang="en-US" b="1" dirty="0">
                <a:latin typeface="Arial" pitchFamily="34" charset="0"/>
                <a:cs typeface="Arial" pitchFamily="34" charset="0"/>
              </a:rPr>
              <a:t>power, </a:t>
            </a:r>
            <a:r>
              <a:rPr lang="en-US" b="1" dirty="0" smtClean="0">
                <a:latin typeface="Arial" pitchFamily="34" charset="0"/>
                <a:cs typeface="Arial" pitchFamily="34" charset="0"/>
              </a:rPr>
              <a:t>long-pulse </a:t>
            </a:r>
            <a:r>
              <a:rPr lang="en-US" b="1" dirty="0">
                <a:latin typeface="Arial" pitchFamily="34" charset="0"/>
                <a:cs typeface="Arial" pitchFamily="34" charset="0"/>
              </a:rPr>
              <a:t>prototype tests to develop/qualify industry components </a:t>
            </a:r>
            <a:endParaRPr lang="en-US" b="1" dirty="0" smtClean="0">
              <a:latin typeface="Arial" pitchFamily="34" charset="0"/>
              <a:cs typeface="Arial" pitchFamily="34" charset="0"/>
            </a:endParaRPr>
          </a:p>
          <a:p>
            <a:pPr marL="285750" indent="-285750">
              <a:lnSpc>
                <a:spcPct val="90000"/>
              </a:lnSpc>
              <a:spcAft>
                <a:spcPts val="1200"/>
              </a:spcAft>
              <a:buFont typeface="Arial" pitchFamily="34" charset="0"/>
              <a:buChar char="•"/>
            </a:pPr>
            <a:r>
              <a:rPr lang="en-US" b="1" dirty="0" smtClean="0">
                <a:latin typeface="Arial" pitchFamily="34" charset="0"/>
                <a:cs typeface="Arial" pitchFamily="34" charset="0"/>
              </a:rPr>
              <a:t>Tests </a:t>
            </a:r>
            <a:r>
              <a:rPr lang="en-US" b="1" dirty="0">
                <a:latin typeface="Arial" pitchFamily="34" charset="0"/>
                <a:cs typeface="Arial" pitchFamily="34" charset="0"/>
              </a:rPr>
              <a:t>of mechanical assembly and 3 atm pressurization</a:t>
            </a:r>
          </a:p>
          <a:p>
            <a:pPr marL="285750" indent="-285750">
              <a:lnSpc>
                <a:spcPct val="90000"/>
              </a:lnSpc>
              <a:spcAft>
                <a:spcPts val="1200"/>
              </a:spcAft>
              <a:buFont typeface="Arial" pitchFamily="34" charset="0"/>
              <a:buChar char="•"/>
            </a:pPr>
            <a:r>
              <a:rPr lang="en-US" b="1" dirty="0" smtClean="0">
                <a:latin typeface="Arial" pitchFamily="34" charset="0"/>
                <a:cs typeface="Arial" pitchFamily="34" charset="0"/>
              </a:rPr>
              <a:t>Optimize </a:t>
            </a:r>
            <a:r>
              <a:rPr lang="en-US" b="1" dirty="0">
                <a:latin typeface="Arial" pitchFamily="34" charset="0"/>
                <a:cs typeface="Arial" pitchFamily="34" charset="0"/>
              </a:rPr>
              <a:t>matching system components and port cell layout</a:t>
            </a:r>
          </a:p>
          <a:p>
            <a:pPr marL="171450" indent="-171450">
              <a:lnSpc>
                <a:spcPct val="90000"/>
              </a:lnSpc>
              <a:spcAft>
                <a:spcPts val="1200"/>
              </a:spcAft>
              <a:buFont typeface="Arial" pitchFamily="34" charset="0"/>
              <a:buChar char="•"/>
            </a:pPr>
            <a:endParaRPr lang="en-US" b="1" dirty="0">
              <a:latin typeface="Arial" pitchFamily="34" charset="0"/>
              <a:cs typeface="Arial" pitchFamily="34" charset="0"/>
            </a:endParaRPr>
          </a:p>
          <a:p>
            <a:pPr marL="174625" indent="-174625" eaLnBrk="0" hangingPunct="0">
              <a:lnSpc>
                <a:spcPct val="90000"/>
              </a:lnSpc>
              <a:spcBef>
                <a:spcPct val="20000"/>
              </a:spcBef>
              <a:spcAft>
                <a:spcPts val="1200"/>
              </a:spcAft>
              <a:buClr>
                <a:schemeClr val="accent2"/>
              </a:buClr>
              <a:buFont typeface="Times" pitchFamily="18" charset="0"/>
              <a:buChar char="•"/>
            </a:pPr>
            <a:endParaRPr lang="en-US" sz="1800" b="1" dirty="0">
              <a:latin typeface="Arial" pitchFamily="34" charset="0"/>
              <a:ea typeface="Osaka"/>
              <a:cs typeface="Arial" pitchFamily="34" charset="0"/>
            </a:endParaRPr>
          </a:p>
        </p:txBody>
      </p:sp>
      <p:sp>
        <p:nvSpPr>
          <p:cNvPr id="44049" name="TextBox 42"/>
          <p:cNvSpPr txBox="1">
            <a:spLocks noChangeArrowheads="1"/>
          </p:cNvSpPr>
          <p:nvPr/>
        </p:nvSpPr>
        <p:spPr bwMode="auto">
          <a:xfrm>
            <a:off x="4990687" y="5978746"/>
            <a:ext cx="3429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sz="1400" dirty="0">
                <a:cs typeface="Arial" pitchFamily="34" charset="0"/>
              </a:rPr>
              <a:t>ICH Component Test Stand</a:t>
            </a:r>
          </a:p>
        </p:txBody>
      </p:sp>
      <p:sp>
        <p:nvSpPr>
          <p:cNvPr id="36" name="Rectangle 2"/>
          <p:cNvSpPr>
            <a:spLocks noChangeArrowheads="1"/>
          </p:cNvSpPr>
          <p:nvPr/>
        </p:nvSpPr>
        <p:spPr bwMode="auto">
          <a:xfrm>
            <a:off x="293914" y="0"/>
            <a:ext cx="8316686" cy="838200"/>
          </a:xfrm>
          <a:prstGeom prst="rect">
            <a:avLst/>
          </a:prstGeom>
          <a:noFill/>
          <a:ln w="9525">
            <a:noFill/>
            <a:miter lim="800000"/>
            <a:headEnd/>
            <a:tailEnd/>
          </a:ln>
        </p:spPr>
        <p:txBody>
          <a:bodyPr anchor="ctr"/>
          <a:lstStyle/>
          <a:p>
            <a:pPr algn="l"/>
            <a:r>
              <a:rPr lang="en-US" sz="2400" b="1" dirty="0" smtClean="0">
                <a:solidFill>
                  <a:srgbClr val="1F497D"/>
                </a:solidFill>
                <a:effectLst>
                  <a:outerShdw blurRad="38100" dist="38100" dir="2700000" algn="tl">
                    <a:srgbClr val="000000">
                      <a:alpha val="43137"/>
                    </a:srgbClr>
                  </a:outerShdw>
                </a:effectLst>
                <a:latin typeface="Arial" pitchFamily="34" charset="0"/>
                <a:ea typeface="Osaka" charset="-128"/>
                <a:cs typeface="Arial" pitchFamily="34" charset="0"/>
              </a:rPr>
              <a:t>Progress and Plans</a:t>
            </a:r>
          </a:p>
          <a:p>
            <a:pPr algn="l"/>
            <a:r>
              <a:rPr lang="en-US" sz="3200" b="1" dirty="0" smtClean="0">
                <a:solidFill>
                  <a:srgbClr val="1F497D"/>
                </a:solidFill>
                <a:effectLst>
                  <a:outerShdw blurRad="38100" dist="38100" dir="2700000" algn="tl">
                    <a:srgbClr val="000000">
                      <a:alpha val="43137"/>
                    </a:srgbClr>
                  </a:outerShdw>
                </a:effectLst>
                <a:latin typeface="Arial" pitchFamily="34" charset="0"/>
                <a:ea typeface="Osaka" charset="-128"/>
                <a:cs typeface="Arial" pitchFamily="34" charset="0"/>
              </a:rPr>
              <a:t>Ion Cyclotron Transmission Lines</a:t>
            </a:r>
            <a:endParaRPr lang="en-US" sz="3200" b="1" dirty="0">
              <a:solidFill>
                <a:srgbClr val="1F497D"/>
              </a:solidFill>
              <a:effectLst>
                <a:outerShdw blurRad="38100" dist="38100" dir="2700000" algn="tl">
                  <a:srgbClr val="000000">
                    <a:alpha val="43137"/>
                  </a:srgbClr>
                </a:outerShdw>
              </a:effectLst>
              <a:latin typeface="Arial" pitchFamily="34" charset="0"/>
              <a:ea typeface="Osaka" charset="-128"/>
              <a:cs typeface="Arial" pitchFamily="34" charset="0"/>
            </a:endParaRPr>
          </a:p>
        </p:txBody>
      </p:sp>
    </p:spTree>
    <p:extLst>
      <p:ext uri="{BB962C8B-B14F-4D97-AF65-F5344CB8AC3E}">
        <p14:creationId xmlns:p14="http://schemas.microsoft.com/office/powerpoint/2010/main" val="14956050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PA_slide 18.jpg"/>
          <p:cNvPicPr>
            <a:picLocks noChangeAspect="1"/>
          </p:cNvPicPr>
          <p:nvPr/>
        </p:nvPicPr>
        <p:blipFill>
          <a:blip r:embed="rId3"/>
          <a:stretch>
            <a:fillRect/>
          </a:stretch>
        </p:blipFill>
        <p:spPr>
          <a:xfrm>
            <a:off x="0" y="0"/>
            <a:ext cx="9144000" cy="6858000"/>
          </a:xfrm>
          <a:prstGeom prst="rect">
            <a:avLst/>
          </a:prstGeom>
        </p:spPr>
      </p:pic>
      <p:sp>
        <p:nvSpPr>
          <p:cNvPr id="7172" name="Rectangle 4"/>
          <p:cNvSpPr>
            <a:spLocks noChangeAspect="1" noChangeArrowheads="1"/>
          </p:cNvSpPr>
          <p:nvPr/>
        </p:nvSpPr>
        <p:spPr bwMode="auto">
          <a:xfrm>
            <a:off x="-195993" y="2915762"/>
            <a:ext cx="8604738" cy="1087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endParaRPr lang="en-US" sz="3200" b="1" dirty="0">
              <a:solidFill>
                <a:srgbClr val="000066"/>
              </a:solidFill>
              <a:latin typeface="Comic Sans MS" charset="0"/>
            </a:endParaRPr>
          </a:p>
        </p:txBody>
      </p:sp>
      <p:sp>
        <p:nvSpPr>
          <p:cNvPr id="25" name="Rectangle 2"/>
          <p:cNvSpPr>
            <a:spLocks noChangeArrowheads="1"/>
          </p:cNvSpPr>
          <p:nvPr/>
        </p:nvSpPr>
        <p:spPr bwMode="auto">
          <a:xfrm>
            <a:off x="293914" y="228600"/>
            <a:ext cx="8316686" cy="838200"/>
          </a:xfrm>
          <a:prstGeom prst="rect">
            <a:avLst/>
          </a:prstGeom>
          <a:noFill/>
          <a:ln w="9525">
            <a:noFill/>
            <a:miter lim="800000"/>
            <a:headEnd/>
            <a:tailEnd/>
          </a:ln>
        </p:spPr>
        <p:txBody>
          <a:bodyPr anchor="ctr"/>
          <a:lstStyle/>
          <a:p>
            <a:r>
              <a:rPr lang="en-US" sz="2400" b="1" dirty="0" smtClean="0">
                <a:solidFill>
                  <a:srgbClr val="1F497D"/>
                </a:solidFill>
                <a:effectLst>
                  <a:outerShdw blurRad="38100" dist="38100" dir="2700000" algn="tl">
                    <a:srgbClr val="000000">
                      <a:alpha val="43137"/>
                    </a:srgbClr>
                  </a:outerShdw>
                </a:effectLst>
                <a:latin typeface="Arial" pitchFamily="34" charset="0"/>
                <a:ea typeface="Osaka" charset="-128"/>
                <a:cs typeface="Arial" pitchFamily="34" charset="0"/>
              </a:rPr>
              <a:t>Progress and Plans</a:t>
            </a:r>
            <a:endParaRPr lang="en-US" sz="2400" b="1" dirty="0">
              <a:solidFill>
                <a:srgbClr val="1F497D"/>
              </a:solidFill>
              <a:effectLst>
                <a:outerShdw blurRad="38100" dist="38100" dir="2700000" algn="tl">
                  <a:srgbClr val="000000">
                    <a:alpha val="43137"/>
                  </a:srgbClr>
                </a:outerShdw>
              </a:effectLst>
              <a:latin typeface="Arial" pitchFamily="34" charset="0"/>
              <a:ea typeface="Osaka" charset="-128"/>
              <a:cs typeface="Arial" pitchFamily="34" charset="0"/>
            </a:endParaRPr>
          </a:p>
          <a:p>
            <a:pPr algn="l"/>
            <a:r>
              <a:rPr lang="en-US" sz="3200" b="1" dirty="0" smtClean="0">
                <a:solidFill>
                  <a:srgbClr val="1F497D"/>
                </a:solidFill>
                <a:effectLst>
                  <a:outerShdw blurRad="38100" dist="38100" dir="2700000" algn="tl">
                    <a:srgbClr val="000000">
                      <a:alpha val="43137"/>
                    </a:srgbClr>
                  </a:outerShdw>
                </a:effectLst>
                <a:latin typeface="Arial" pitchFamily="34" charset="0"/>
                <a:ea typeface="Osaka" charset="-128"/>
                <a:cs typeface="Arial" pitchFamily="34" charset="0"/>
              </a:rPr>
              <a:t>Steady State Electrical Network</a:t>
            </a:r>
            <a:endParaRPr lang="en-US" sz="3200" b="1" dirty="0">
              <a:solidFill>
                <a:srgbClr val="1F497D"/>
              </a:solidFill>
              <a:effectLst>
                <a:outerShdw blurRad="38100" dist="38100" dir="2700000" algn="tl">
                  <a:srgbClr val="000000">
                    <a:alpha val="43137"/>
                  </a:srgbClr>
                </a:outerShdw>
              </a:effectLst>
              <a:latin typeface="Arial" pitchFamily="34" charset="0"/>
              <a:ea typeface="Osaka" charset="-128"/>
              <a:cs typeface="Arial" pitchFamily="34" charset="0"/>
            </a:endParaRPr>
          </a:p>
        </p:txBody>
      </p:sp>
      <p:sp>
        <p:nvSpPr>
          <p:cNvPr id="2" name="TextBox 1"/>
          <p:cNvSpPr txBox="1"/>
          <p:nvPr/>
        </p:nvSpPr>
        <p:spPr>
          <a:xfrm>
            <a:off x="-137567" y="1143000"/>
            <a:ext cx="5395368" cy="6047809"/>
          </a:xfrm>
          <a:prstGeom prst="rect">
            <a:avLst/>
          </a:prstGeom>
          <a:solidFill>
            <a:schemeClr val="accent1">
              <a:lumMod val="60000"/>
              <a:lumOff val="40000"/>
              <a:alpha val="0"/>
            </a:schemeClr>
          </a:solidFill>
        </p:spPr>
        <p:txBody>
          <a:bodyPr wrap="square" rtlCol="0">
            <a:spAutoFit/>
          </a:bodyPr>
          <a:lstStyle/>
          <a:p>
            <a:endParaRPr lang="en-US" b="1" dirty="0" smtClean="0">
              <a:latin typeface="Arial" pitchFamily="34" charset="0"/>
              <a:cs typeface="Arial" pitchFamily="34" charset="0"/>
            </a:endParaRPr>
          </a:p>
          <a:p>
            <a:pPr marL="800100" indent="-342900"/>
            <a:r>
              <a:rPr lang="en-US" b="1" dirty="0" smtClean="0">
                <a:latin typeface="Arial" pitchFamily="34" charset="0"/>
                <a:cs typeface="Arial" pitchFamily="34" charset="0"/>
              </a:rPr>
              <a:t>Key developments with EU and</a:t>
            </a:r>
          </a:p>
          <a:p>
            <a:pPr marL="800100" indent="-342900"/>
            <a:r>
              <a:rPr lang="en-US" b="1" dirty="0" smtClean="0">
                <a:latin typeface="Arial" pitchFamily="34" charset="0"/>
                <a:cs typeface="Arial" pitchFamily="34" charset="0"/>
              </a:rPr>
              <a:t>International Organization:</a:t>
            </a:r>
          </a:p>
          <a:p>
            <a:pPr marL="800100" indent="-342900">
              <a:lnSpc>
                <a:spcPct val="150000"/>
              </a:lnSpc>
              <a:buFont typeface="Arial" pitchFamily="34" charset="0"/>
              <a:buChar char="•"/>
            </a:pPr>
            <a:r>
              <a:rPr lang="en-US" b="1" dirty="0">
                <a:latin typeface="Arial" pitchFamily="34" charset="0"/>
                <a:cs typeface="Arial" pitchFamily="34" charset="0"/>
              </a:rPr>
              <a:t>S</a:t>
            </a:r>
            <a:r>
              <a:rPr lang="en-US" b="1" dirty="0" smtClean="0">
                <a:latin typeface="Arial" pitchFamily="34" charset="0"/>
                <a:cs typeface="Arial" pitchFamily="34" charset="0"/>
              </a:rPr>
              <a:t>cope sharing</a:t>
            </a:r>
          </a:p>
          <a:p>
            <a:pPr marL="800100" indent="-342900">
              <a:lnSpc>
                <a:spcPct val="150000"/>
              </a:lnSpc>
              <a:buFont typeface="Arial" pitchFamily="34" charset="0"/>
              <a:buChar char="•"/>
            </a:pPr>
            <a:r>
              <a:rPr lang="en-US" b="1" dirty="0">
                <a:latin typeface="Arial" pitchFamily="34" charset="0"/>
                <a:cs typeface="Arial" pitchFamily="34" charset="0"/>
              </a:rPr>
              <a:t>P</a:t>
            </a:r>
            <a:r>
              <a:rPr lang="en-US" b="1" dirty="0" smtClean="0">
                <a:latin typeface="Arial" pitchFamily="34" charset="0"/>
                <a:cs typeface="Arial" pitchFamily="34" charset="0"/>
              </a:rPr>
              <a:t>lan and schedule</a:t>
            </a:r>
          </a:p>
          <a:p>
            <a:pPr marL="800100" indent="-342900">
              <a:lnSpc>
                <a:spcPct val="150000"/>
              </a:lnSpc>
              <a:buFont typeface="Arial" pitchFamily="34" charset="0"/>
              <a:buChar char="•"/>
            </a:pPr>
            <a:r>
              <a:rPr lang="en-US" b="1" dirty="0">
                <a:latin typeface="Arial" pitchFamily="34" charset="0"/>
                <a:cs typeface="Arial" pitchFamily="34" charset="0"/>
              </a:rPr>
              <a:t>C</a:t>
            </a:r>
            <a:r>
              <a:rPr lang="en-US" b="1" dirty="0" smtClean="0">
                <a:latin typeface="Arial" pitchFamily="34" charset="0"/>
                <a:cs typeface="Arial" pitchFamily="34" charset="0"/>
              </a:rPr>
              <a:t>redit allocation</a:t>
            </a:r>
          </a:p>
          <a:p>
            <a:pPr marL="800100" indent="-342900">
              <a:lnSpc>
                <a:spcPct val="150000"/>
              </a:lnSpc>
              <a:buFont typeface="Arial" pitchFamily="34" charset="0"/>
              <a:buChar char="•"/>
            </a:pPr>
            <a:r>
              <a:rPr lang="en-US" b="1" dirty="0">
                <a:latin typeface="Arial" pitchFamily="34" charset="0"/>
                <a:cs typeface="Arial" pitchFamily="34" charset="0"/>
              </a:rPr>
              <a:t>L</a:t>
            </a:r>
            <a:r>
              <a:rPr lang="en-US" b="1" dirty="0" smtClean="0">
                <a:latin typeface="Arial" pitchFamily="34" charset="0"/>
                <a:cs typeface="Arial" pitchFamily="34" charset="0"/>
              </a:rPr>
              <a:t>oad database</a:t>
            </a:r>
          </a:p>
          <a:p>
            <a:pPr marL="800100" indent="-342900">
              <a:lnSpc>
                <a:spcPct val="150000"/>
              </a:lnSpc>
            </a:pPr>
            <a:endParaRPr lang="en-US" b="1" dirty="0" smtClean="0">
              <a:latin typeface="Arial" pitchFamily="34" charset="0"/>
              <a:cs typeface="Arial" pitchFamily="34" charset="0"/>
            </a:endParaRPr>
          </a:p>
          <a:p>
            <a:pPr marL="800100" indent="-342900">
              <a:lnSpc>
                <a:spcPct val="150000"/>
              </a:lnSpc>
            </a:pPr>
            <a:r>
              <a:rPr lang="en-US" b="1" dirty="0" smtClean="0">
                <a:latin typeface="Arial" pitchFamily="34" charset="0"/>
                <a:cs typeface="Arial" pitchFamily="34" charset="0"/>
              </a:rPr>
              <a:t>Upcoming:</a:t>
            </a:r>
            <a:endParaRPr lang="en-US" b="1" dirty="0">
              <a:latin typeface="Arial" pitchFamily="34" charset="0"/>
              <a:cs typeface="Arial" pitchFamily="34" charset="0"/>
            </a:endParaRPr>
          </a:p>
          <a:p>
            <a:pPr marL="800100" indent="-342900">
              <a:buFont typeface="Arial" pitchFamily="34" charset="0"/>
              <a:buChar char="•"/>
            </a:pPr>
            <a:r>
              <a:rPr lang="en-US" b="1" dirty="0">
                <a:latin typeface="Arial" pitchFamily="34" charset="0"/>
                <a:cs typeface="Arial" pitchFamily="34" charset="0"/>
              </a:rPr>
              <a:t>RFP for engineering </a:t>
            </a:r>
            <a:r>
              <a:rPr lang="en-US" b="1" dirty="0" smtClean="0">
                <a:latin typeface="Arial" pitchFamily="34" charset="0"/>
                <a:cs typeface="Arial" pitchFamily="34" charset="0"/>
              </a:rPr>
              <a:t>support</a:t>
            </a:r>
          </a:p>
          <a:p>
            <a:pPr marL="457200">
              <a:tabLst>
                <a:tab pos="800100" algn="l"/>
              </a:tabLst>
            </a:pPr>
            <a:r>
              <a:rPr lang="en-US" b="1" dirty="0">
                <a:latin typeface="Arial" pitchFamily="34" charset="0"/>
                <a:cs typeface="Arial" pitchFamily="34" charset="0"/>
              </a:rPr>
              <a:t>	</a:t>
            </a:r>
            <a:r>
              <a:rPr lang="en-US" b="1" dirty="0" smtClean="0">
                <a:latin typeface="Arial" pitchFamily="34" charset="0"/>
                <a:cs typeface="Arial" pitchFamily="34" charset="0"/>
              </a:rPr>
              <a:t>to </a:t>
            </a:r>
            <a:r>
              <a:rPr lang="en-US" b="1" dirty="0">
                <a:latin typeface="Arial" pitchFamily="34" charset="0"/>
                <a:cs typeface="Arial" pitchFamily="34" charset="0"/>
              </a:rPr>
              <a:t>be issued in early 2012</a:t>
            </a:r>
          </a:p>
          <a:p>
            <a:pPr marL="800100" indent="-342900">
              <a:lnSpc>
                <a:spcPct val="150000"/>
              </a:lnSpc>
              <a:buFont typeface="Arial" pitchFamily="34" charset="0"/>
              <a:buChar char="•"/>
            </a:pPr>
            <a:r>
              <a:rPr lang="en-US" b="1" dirty="0" smtClean="0">
                <a:latin typeface="Arial" pitchFamily="34" charset="0"/>
                <a:cs typeface="Arial" pitchFamily="34" charset="0"/>
              </a:rPr>
              <a:t>Final Design Review April 2012</a:t>
            </a:r>
          </a:p>
          <a:p>
            <a:pPr marL="800100" indent="-342900">
              <a:lnSpc>
                <a:spcPct val="150000"/>
              </a:lnSpc>
              <a:buFont typeface="Arial" pitchFamily="34" charset="0"/>
              <a:buChar char="•"/>
            </a:pPr>
            <a:r>
              <a:rPr lang="en-US" b="1" dirty="0" smtClean="0">
                <a:latin typeface="Arial" pitchFamily="34" charset="0"/>
                <a:cs typeface="Arial" pitchFamily="34" charset="0"/>
              </a:rPr>
              <a:t>PA to be issued by IO June 2012 </a:t>
            </a:r>
          </a:p>
          <a:p>
            <a:pPr>
              <a:lnSpc>
                <a:spcPct val="150000"/>
              </a:lnSpc>
            </a:pPr>
            <a:endParaRPr lang="en-US" b="1" dirty="0" smtClean="0">
              <a:latin typeface="Arial" pitchFamily="34" charset="0"/>
              <a:cs typeface="Arial" pitchFamily="34" charset="0"/>
            </a:endParaRPr>
          </a:p>
          <a:p>
            <a:pPr>
              <a:lnSpc>
                <a:spcPct val="150000"/>
              </a:lnSpc>
            </a:pPr>
            <a:endParaRPr lang="en-US" b="1" dirty="0">
              <a:latin typeface="Arial" pitchFamily="34" charset="0"/>
              <a:cs typeface="Arial" pitchFamily="34" charset="0"/>
            </a:endParaRPr>
          </a:p>
          <a:p>
            <a:pPr>
              <a:lnSpc>
                <a:spcPct val="150000"/>
              </a:lnSpc>
            </a:pPr>
            <a:endParaRPr lang="en-US" b="1" dirty="0">
              <a:latin typeface="Arial" pitchFamily="34" charset="0"/>
              <a:cs typeface="Arial" pitchFamily="34" charset="0"/>
            </a:endParaRPr>
          </a:p>
        </p:txBody>
      </p:sp>
    </p:spTree>
    <p:extLst>
      <p:ext uri="{BB962C8B-B14F-4D97-AF65-F5344CB8AC3E}">
        <p14:creationId xmlns:p14="http://schemas.microsoft.com/office/powerpoint/2010/main" val="27221946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7492"/>
            <a:ext cx="9144000" cy="5843016"/>
          </a:xfrm>
          <a:prstGeom prst="rect">
            <a:avLst/>
          </a:prstGeom>
        </p:spPr>
      </p:pic>
      <p:sp>
        <p:nvSpPr>
          <p:cNvPr id="4" name="Rectangle 3"/>
          <p:cNvSpPr/>
          <p:nvPr/>
        </p:nvSpPr>
        <p:spPr>
          <a:xfrm>
            <a:off x="437745" y="152400"/>
            <a:ext cx="7620000" cy="584775"/>
          </a:xfrm>
          <a:prstGeom prst="rect">
            <a:avLst/>
          </a:prstGeom>
        </p:spPr>
        <p:txBody>
          <a:bodyPr wrap="square">
            <a:spAutoFit/>
          </a:bodyPr>
          <a:lstStyle/>
          <a:p>
            <a:pPr>
              <a:spcAft>
                <a:spcPts val="600"/>
              </a:spcAft>
            </a:pPr>
            <a:r>
              <a:rPr lang="en-US" sz="3200" b="1" dirty="0" smtClean="0">
                <a:solidFill>
                  <a:schemeClr val="tx2"/>
                </a:solidFill>
                <a:effectLst>
                  <a:outerShdw blurRad="38100" dist="38100" dir="2700000" algn="tl">
                    <a:srgbClr val="000000">
                      <a:alpha val="43137"/>
                    </a:srgbClr>
                  </a:outerShdw>
                </a:effectLst>
                <a:latin typeface="Arial" pitchFamily="34" charset="0"/>
                <a:cs typeface="Arial" pitchFamily="34" charset="0"/>
              </a:rPr>
              <a:t>Steps Forward</a:t>
            </a:r>
            <a:endParaRPr lang="en-US" sz="3200" b="1" dirty="0">
              <a:solidFill>
                <a:schemeClr val="tx2"/>
              </a:solidFill>
              <a:effectLst>
                <a:outerShdw blurRad="38100" dist="38100" dir="2700000" algn="tl">
                  <a:srgbClr val="000000">
                    <a:alpha val="43137"/>
                  </a:srgbClr>
                </a:outerShdw>
              </a:effectLst>
              <a:latin typeface="Arial" pitchFamily="34" charset="0"/>
              <a:cs typeface="Arial" pitchFamily="34" charset="0"/>
            </a:endParaRPr>
          </a:p>
        </p:txBody>
      </p:sp>
      <p:sp>
        <p:nvSpPr>
          <p:cNvPr id="8" name="TextBox 7"/>
          <p:cNvSpPr txBox="1"/>
          <p:nvPr/>
        </p:nvSpPr>
        <p:spPr>
          <a:xfrm>
            <a:off x="4724399" y="1327320"/>
            <a:ext cx="2478505" cy="461665"/>
          </a:xfrm>
          <a:prstGeom prst="rect">
            <a:avLst/>
          </a:prstGeom>
          <a:noFill/>
        </p:spPr>
        <p:txBody>
          <a:bodyPr wrap="square" rtlCol="0">
            <a:spAutoFit/>
          </a:bodyPr>
          <a:lstStyle/>
          <a:p>
            <a:r>
              <a:rPr lang="en-US" sz="2400" b="1" dirty="0" smtClean="0">
                <a:latin typeface="Arial" pitchFamily="34" charset="0"/>
                <a:cs typeface="Arial" pitchFamily="34" charset="0"/>
              </a:rPr>
              <a:t>2012</a:t>
            </a:r>
            <a:endParaRPr lang="en-US" sz="2400" b="1" dirty="0">
              <a:latin typeface="Arial" pitchFamily="34" charset="0"/>
              <a:cs typeface="Arial" pitchFamily="34" charset="0"/>
            </a:endParaRPr>
          </a:p>
        </p:txBody>
      </p:sp>
      <p:sp>
        <p:nvSpPr>
          <p:cNvPr id="9" name="TextBox 8"/>
          <p:cNvSpPr txBox="1"/>
          <p:nvPr/>
        </p:nvSpPr>
        <p:spPr>
          <a:xfrm>
            <a:off x="4724400" y="1692295"/>
            <a:ext cx="3550431" cy="1508105"/>
          </a:xfrm>
          <a:prstGeom prst="rect">
            <a:avLst/>
          </a:prstGeom>
          <a:noFill/>
        </p:spPr>
        <p:txBody>
          <a:bodyPr wrap="square" rtlCol="0">
            <a:spAutoFit/>
          </a:bodyPr>
          <a:lstStyle/>
          <a:p>
            <a:pPr marL="168275" indent="-168275">
              <a:spcAft>
                <a:spcPts val="1200"/>
              </a:spcAft>
              <a:buFont typeface="Arial" pitchFamily="34" charset="0"/>
              <a:buChar char="•"/>
            </a:pPr>
            <a:r>
              <a:rPr lang="en-US" b="1" dirty="0">
                <a:latin typeface="Arial" pitchFamily="34" charset="0"/>
                <a:cs typeface="Arial" pitchFamily="34" charset="0"/>
              </a:rPr>
              <a:t>Complete R&amp;D</a:t>
            </a:r>
          </a:p>
          <a:p>
            <a:pPr marL="168275" indent="-168275">
              <a:buFont typeface="Arial" pitchFamily="34" charset="0"/>
              <a:buChar char="•"/>
            </a:pPr>
            <a:r>
              <a:rPr lang="en-US" b="1" dirty="0" smtClean="0">
                <a:latin typeface="Arial" pitchFamily="34" charset="0"/>
                <a:cs typeface="Arial" pitchFamily="34" charset="0"/>
              </a:rPr>
              <a:t>Advance Design</a:t>
            </a:r>
          </a:p>
          <a:p>
            <a:pPr>
              <a:spcAft>
                <a:spcPts val="1200"/>
              </a:spcAft>
              <a:tabLst>
                <a:tab pos="171450" algn="l"/>
              </a:tabLst>
            </a:pPr>
            <a:r>
              <a:rPr lang="en-US" b="1" dirty="0">
                <a:latin typeface="Arial" pitchFamily="34" charset="0"/>
                <a:cs typeface="Arial" pitchFamily="34" charset="0"/>
              </a:rPr>
              <a:t>	</a:t>
            </a:r>
            <a:r>
              <a:rPr lang="en-US" b="1" dirty="0" smtClean="0">
                <a:latin typeface="Arial" pitchFamily="34" charset="0"/>
                <a:cs typeface="Arial" pitchFamily="34" charset="0"/>
              </a:rPr>
              <a:t>with Industry</a:t>
            </a:r>
          </a:p>
          <a:p>
            <a:pPr marL="168275" indent="-168275">
              <a:spcAft>
                <a:spcPts val="1200"/>
              </a:spcAft>
              <a:buFont typeface="Arial" pitchFamily="34" charset="0"/>
              <a:buChar char="•"/>
            </a:pPr>
            <a:r>
              <a:rPr lang="en-US" b="1" dirty="0" smtClean="0">
                <a:latin typeface="Arial" pitchFamily="34" charset="0"/>
                <a:cs typeface="Arial" pitchFamily="34" charset="0"/>
              </a:rPr>
              <a:t>Baseline Domestic Project</a:t>
            </a:r>
            <a:endParaRPr lang="en-US" b="1" dirty="0">
              <a:latin typeface="Arial" pitchFamily="34" charset="0"/>
              <a:cs typeface="Arial" pitchFamily="34" charset="0"/>
            </a:endParaRPr>
          </a:p>
        </p:txBody>
      </p:sp>
      <p:sp>
        <p:nvSpPr>
          <p:cNvPr id="16" name="TextBox 15"/>
          <p:cNvSpPr txBox="1"/>
          <p:nvPr/>
        </p:nvSpPr>
        <p:spPr>
          <a:xfrm>
            <a:off x="4800600" y="4042685"/>
            <a:ext cx="1524000" cy="461665"/>
          </a:xfrm>
          <a:prstGeom prst="rect">
            <a:avLst/>
          </a:prstGeom>
          <a:noFill/>
        </p:spPr>
        <p:txBody>
          <a:bodyPr wrap="square" rtlCol="0">
            <a:spAutoFit/>
          </a:bodyPr>
          <a:lstStyle/>
          <a:p>
            <a:r>
              <a:rPr lang="en-US" sz="2400" b="1" dirty="0" smtClean="0">
                <a:latin typeface="Arial" pitchFamily="34" charset="0"/>
                <a:cs typeface="Arial" pitchFamily="34" charset="0"/>
              </a:rPr>
              <a:t>2013</a:t>
            </a:r>
            <a:endParaRPr lang="en-US" sz="2400" b="1" dirty="0">
              <a:latin typeface="Arial" pitchFamily="34" charset="0"/>
              <a:cs typeface="Arial" pitchFamily="34" charset="0"/>
            </a:endParaRPr>
          </a:p>
        </p:txBody>
      </p:sp>
      <p:sp>
        <p:nvSpPr>
          <p:cNvPr id="17" name="TextBox 16"/>
          <p:cNvSpPr txBox="1"/>
          <p:nvPr/>
        </p:nvSpPr>
        <p:spPr>
          <a:xfrm>
            <a:off x="4724400" y="4504350"/>
            <a:ext cx="2743200" cy="646331"/>
          </a:xfrm>
          <a:prstGeom prst="rect">
            <a:avLst/>
          </a:prstGeom>
          <a:noFill/>
        </p:spPr>
        <p:txBody>
          <a:bodyPr wrap="square" rtlCol="0">
            <a:spAutoFit/>
          </a:bodyPr>
          <a:lstStyle/>
          <a:p>
            <a:pPr marL="169863" indent="-169863">
              <a:spcAft>
                <a:spcPts val="1200"/>
              </a:spcAft>
              <a:buFont typeface="Arial" pitchFamily="34" charset="0"/>
              <a:buChar char="•"/>
            </a:pPr>
            <a:r>
              <a:rPr lang="en-US" b="1" dirty="0" smtClean="0">
                <a:latin typeface="Arial" pitchFamily="34" charset="0"/>
                <a:cs typeface="Arial" pitchFamily="34" charset="0"/>
              </a:rPr>
              <a:t>Engage Industry to Begin Fabrication</a:t>
            </a:r>
            <a:endParaRPr lang="en-US" b="1" dirty="0">
              <a:latin typeface="Arial" pitchFamily="34" charset="0"/>
              <a:cs typeface="Arial" pitchFamily="34" charset="0"/>
            </a:endParaRPr>
          </a:p>
        </p:txBody>
      </p:sp>
      <p:pic>
        <p:nvPicPr>
          <p:cNvPr id="10" name="Picture 9" descr="usiter_logo_layers.png"/>
          <p:cNvPicPr>
            <a:picLocks noChangeAspect="1"/>
          </p:cNvPicPr>
          <p:nvPr/>
        </p:nvPicPr>
        <p:blipFill>
          <a:blip r:embed="rId4"/>
          <a:stretch>
            <a:fillRect/>
          </a:stretch>
        </p:blipFill>
        <p:spPr>
          <a:xfrm>
            <a:off x="7086509" y="0"/>
            <a:ext cx="1828891" cy="1065329"/>
          </a:xfrm>
          <a:prstGeom prst="rect">
            <a:avLst/>
          </a:prstGeom>
        </p:spPr>
      </p:pic>
    </p:spTree>
    <p:extLst>
      <p:ext uri="{BB962C8B-B14F-4D97-AF65-F5344CB8AC3E}">
        <p14:creationId xmlns:p14="http://schemas.microsoft.com/office/powerpoint/2010/main" val="6596918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NAL-CONCEPT-3.jpg"/>
          <p:cNvPicPr>
            <a:picLocks noChangeAspect="1"/>
          </p:cNvPicPr>
          <p:nvPr/>
        </p:nvPicPr>
        <p:blipFill>
          <a:blip r:embed="rId3" cstate="print"/>
          <a:stretch>
            <a:fillRect/>
          </a:stretch>
        </p:blipFill>
        <p:spPr>
          <a:xfrm>
            <a:off x="1676400" y="1154927"/>
            <a:ext cx="5703073" cy="5703073"/>
          </a:xfrm>
          <a:prstGeom prst="rect">
            <a:avLst/>
          </a:prstGeom>
        </p:spPr>
      </p:pic>
      <p:sp>
        <p:nvSpPr>
          <p:cNvPr id="3" name="Rectangle 20"/>
          <p:cNvSpPr txBox="1">
            <a:spLocks noChangeArrowheads="1"/>
          </p:cNvSpPr>
          <p:nvPr/>
        </p:nvSpPr>
        <p:spPr>
          <a:xfrm>
            <a:off x="457207" y="228600"/>
            <a:ext cx="8686799" cy="492125"/>
          </a:xfrm>
          <a:prstGeom prst="rect">
            <a:avLst/>
          </a:prstGeom>
        </p:spPr>
        <p:txBody>
          <a:bodyPr/>
          <a:lstStyle>
            <a:lvl1pPr algn="ctr" rtl="0" eaLnBrk="0" fontAlgn="base" hangingPunct="0">
              <a:spcBef>
                <a:spcPct val="0"/>
              </a:spcBef>
              <a:spcAft>
                <a:spcPct val="0"/>
              </a:spcAft>
              <a:defRPr sz="2800">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2800">
                <a:solidFill>
                  <a:schemeClr val="tx1"/>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2800">
                <a:solidFill>
                  <a:schemeClr val="tx1"/>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2800">
                <a:solidFill>
                  <a:schemeClr val="tx1"/>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2800">
                <a:solidFill>
                  <a:schemeClr val="tx1"/>
                </a:solidFill>
                <a:effectLst>
                  <a:outerShdw blurRad="38100" dist="38100" dir="2700000" algn="tl">
                    <a:srgbClr val="C0C0C0"/>
                  </a:outerShdw>
                </a:effectLst>
                <a:latin typeface="Arial" charset="0"/>
              </a:defRPr>
            </a:lvl5pPr>
            <a:lvl6pPr marL="457200" algn="ctr" rtl="0" fontAlgn="base">
              <a:spcBef>
                <a:spcPct val="0"/>
              </a:spcBef>
              <a:spcAft>
                <a:spcPct val="0"/>
              </a:spcAft>
              <a:defRPr sz="2800">
                <a:solidFill>
                  <a:schemeClr val="tx1"/>
                </a:solidFill>
                <a:effectLst>
                  <a:outerShdw blurRad="38100" dist="38100" dir="2700000" algn="tl">
                    <a:srgbClr val="C0C0C0"/>
                  </a:outerShdw>
                </a:effectLst>
                <a:latin typeface="Arial" charset="0"/>
              </a:defRPr>
            </a:lvl6pPr>
            <a:lvl7pPr marL="914400" algn="ctr" rtl="0" fontAlgn="base">
              <a:spcBef>
                <a:spcPct val="0"/>
              </a:spcBef>
              <a:spcAft>
                <a:spcPct val="0"/>
              </a:spcAft>
              <a:defRPr sz="2800">
                <a:solidFill>
                  <a:schemeClr val="tx1"/>
                </a:solidFill>
                <a:effectLst>
                  <a:outerShdw blurRad="38100" dist="38100" dir="2700000" algn="tl">
                    <a:srgbClr val="C0C0C0"/>
                  </a:outerShdw>
                </a:effectLst>
                <a:latin typeface="Arial" charset="0"/>
              </a:defRPr>
            </a:lvl7pPr>
            <a:lvl8pPr marL="1371600" algn="ctr" rtl="0" fontAlgn="base">
              <a:spcBef>
                <a:spcPct val="0"/>
              </a:spcBef>
              <a:spcAft>
                <a:spcPct val="0"/>
              </a:spcAft>
              <a:defRPr sz="2800">
                <a:solidFill>
                  <a:schemeClr val="tx1"/>
                </a:solidFill>
                <a:effectLst>
                  <a:outerShdw blurRad="38100" dist="38100" dir="2700000" algn="tl">
                    <a:srgbClr val="C0C0C0"/>
                  </a:outerShdw>
                </a:effectLst>
                <a:latin typeface="Arial" charset="0"/>
              </a:defRPr>
            </a:lvl8pPr>
            <a:lvl9pPr marL="1828800" algn="ctr" rtl="0" fontAlgn="base">
              <a:spcBef>
                <a:spcPct val="0"/>
              </a:spcBef>
              <a:spcAft>
                <a:spcPct val="0"/>
              </a:spcAft>
              <a:defRPr sz="2800">
                <a:solidFill>
                  <a:schemeClr val="tx1"/>
                </a:solidFill>
                <a:effectLst>
                  <a:outerShdw blurRad="38100" dist="38100" dir="2700000" algn="tl">
                    <a:srgbClr val="C0C0C0"/>
                  </a:outerShdw>
                </a:effectLst>
                <a:latin typeface="Arial" charset="0"/>
              </a:defRPr>
            </a:lvl9pPr>
          </a:lstStyle>
          <a:p>
            <a:pPr algn="l"/>
            <a:r>
              <a:rPr lang="en-US" sz="3200" b="1" dirty="0" smtClean="0">
                <a:solidFill>
                  <a:schemeClr val="tx2"/>
                </a:solidFill>
                <a:effectLst>
                  <a:outerShdw blurRad="38100" dist="38100" dir="2700000" algn="tl">
                    <a:srgbClr val="000000">
                      <a:alpha val="43137"/>
                    </a:srgbClr>
                  </a:outerShdw>
                </a:effectLst>
                <a:latin typeface="Arial" pitchFamily="34" charset="0"/>
                <a:cs typeface="Arial" pitchFamily="34" charset="0"/>
              </a:rPr>
              <a:t>US In-kind Hardware Contributions</a:t>
            </a:r>
          </a:p>
        </p:txBody>
      </p:sp>
      <p:sp>
        <p:nvSpPr>
          <p:cNvPr id="5" name="Text Box 3"/>
          <p:cNvSpPr txBox="1">
            <a:spLocks noChangeArrowheads="1"/>
          </p:cNvSpPr>
          <p:nvPr/>
        </p:nvSpPr>
        <p:spPr bwMode="auto">
          <a:xfrm>
            <a:off x="76200" y="1403355"/>
            <a:ext cx="1954214" cy="5078313"/>
          </a:xfrm>
          <a:prstGeom prst="rect">
            <a:avLst/>
          </a:prstGeom>
          <a:noFill/>
          <a:ln w="9525">
            <a:noFill/>
            <a:miter lim="800000"/>
            <a:headEnd/>
            <a:tailEnd/>
          </a:ln>
        </p:spPr>
        <p:txBody>
          <a:bodyPr wrap="square">
            <a:spAutoFit/>
          </a:bodyPr>
          <a:lstStyle/>
          <a:p>
            <a:pPr algn="ctr">
              <a:lnSpc>
                <a:spcPct val="90000"/>
              </a:lnSpc>
            </a:pPr>
            <a:r>
              <a:rPr lang="en-US" sz="1200" b="1" dirty="0">
                <a:solidFill>
                  <a:srgbClr val="0000CC"/>
                </a:solidFill>
              </a:rPr>
              <a:t>ORNL</a:t>
            </a:r>
          </a:p>
          <a:p>
            <a:pPr algn="ctr">
              <a:lnSpc>
                <a:spcPct val="90000"/>
              </a:lnSpc>
            </a:pPr>
            <a:r>
              <a:rPr lang="en-US" sz="1200" dirty="0" smtClean="0">
                <a:solidFill>
                  <a:srgbClr val="0000CC"/>
                </a:solidFill>
              </a:rPr>
              <a:t>100% </a:t>
            </a:r>
            <a:r>
              <a:rPr lang="en-US" sz="1200" dirty="0">
                <a:solidFill>
                  <a:srgbClr val="0000CC"/>
                </a:solidFill>
              </a:rPr>
              <a:t>Central Solenoid</a:t>
            </a:r>
          </a:p>
          <a:p>
            <a:pPr algn="ctr">
              <a:lnSpc>
                <a:spcPct val="90000"/>
              </a:lnSpc>
            </a:pPr>
            <a:r>
              <a:rPr lang="en-US" sz="1200" dirty="0" smtClean="0">
                <a:solidFill>
                  <a:srgbClr val="0000CC"/>
                </a:solidFill>
              </a:rPr>
              <a:t>Windings</a:t>
            </a:r>
          </a:p>
          <a:p>
            <a:pPr algn="ctr">
              <a:lnSpc>
                <a:spcPct val="90000"/>
              </a:lnSpc>
            </a:pPr>
            <a:r>
              <a:rPr lang="en-US" sz="1200" b="1" i="1" dirty="0" smtClean="0">
                <a:solidFill>
                  <a:srgbClr val="0000CC"/>
                </a:solidFill>
                <a:effectLst>
                  <a:outerShdw blurRad="38100" dist="38100" dir="2700000" algn="tl">
                    <a:srgbClr val="000000">
                      <a:alpha val="43137"/>
                    </a:srgbClr>
                  </a:outerShdw>
                </a:effectLst>
              </a:rPr>
              <a:t>+ JA Support</a:t>
            </a:r>
            <a:endParaRPr lang="en-US" sz="1200" b="1" i="1" dirty="0">
              <a:solidFill>
                <a:srgbClr val="0000CC"/>
              </a:solidFill>
              <a:effectLst>
                <a:outerShdw blurRad="38100" dist="38100" dir="2700000" algn="tl">
                  <a:srgbClr val="000000">
                    <a:alpha val="43137"/>
                  </a:srgbClr>
                </a:outerShdw>
              </a:effectLst>
            </a:endParaRPr>
          </a:p>
          <a:p>
            <a:pPr algn="ctr">
              <a:lnSpc>
                <a:spcPct val="90000"/>
              </a:lnSpc>
            </a:pPr>
            <a:endParaRPr lang="en-US" sz="1200" dirty="0">
              <a:solidFill>
                <a:srgbClr val="0000CC"/>
              </a:solidFill>
            </a:endParaRPr>
          </a:p>
          <a:p>
            <a:pPr algn="ctr">
              <a:lnSpc>
                <a:spcPct val="90000"/>
              </a:lnSpc>
            </a:pPr>
            <a:r>
              <a:rPr lang="en-US" sz="1200" b="1" dirty="0" smtClean="0">
                <a:solidFill>
                  <a:srgbClr val="0000CC"/>
                </a:solidFill>
              </a:rPr>
              <a:t>ORNL</a:t>
            </a:r>
            <a:endParaRPr lang="en-US" sz="1200" b="1" dirty="0">
              <a:solidFill>
                <a:srgbClr val="0000CC"/>
              </a:solidFill>
            </a:endParaRPr>
          </a:p>
          <a:p>
            <a:pPr algn="ctr">
              <a:lnSpc>
                <a:spcPct val="90000"/>
              </a:lnSpc>
            </a:pPr>
            <a:r>
              <a:rPr lang="en-US" sz="1200" dirty="0">
                <a:solidFill>
                  <a:srgbClr val="0000CC"/>
                </a:solidFill>
              </a:rPr>
              <a:t>8% of Toroidal</a:t>
            </a:r>
          </a:p>
          <a:p>
            <a:pPr algn="ctr">
              <a:lnSpc>
                <a:spcPct val="90000"/>
              </a:lnSpc>
            </a:pPr>
            <a:r>
              <a:rPr lang="en-US" sz="1200" dirty="0">
                <a:solidFill>
                  <a:srgbClr val="0000CC"/>
                </a:solidFill>
              </a:rPr>
              <a:t>Field </a:t>
            </a:r>
            <a:r>
              <a:rPr lang="en-US" sz="1200" dirty="0" smtClean="0">
                <a:solidFill>
                  <a:srgbClr val="0000CC"/>
                </a:solidFill>
              </a:rPr>
              <a:t>Conductor</a:t>
            </a:r>
          </a:p>
          <a:p>
            <a:pPr algn="ctr">
              <a:lnSpc>
                <a:spcPct val="90000"/>
              </a:lnSpc>
            </a:pPr>
            <a:r>
              <a:rPr lang="en-US" sz="1200" b="1" i="1" dirty="0" smtClean="0">
                <a:solidFill>
                  <a:srgbClr val="0000CC"/>
                </a:solidFill>
                <a:effectLst>
                  <a:outerShdw blurRad="38100" dist="38100" dir="2700000" algn="tl">
                    <a:srgbClr val="000000">
                      <a:alpha val="43137"/>
                    </a:srgbClr>
                  </a:outerShdw>
                </a:effectLst>
              </a:rPr>
              <a:t>+ JA </a:t>
            </a:r>
            <a:r>
              <a:rPr lang="en-US" sz="1200" b="1" i="1" dirty="0">
                <a:solidFill>
                  <a:srgbClr val="0000CC"/>
                </a:solidFill>
                <a:effectLst>
                  <a:outerShdw blurRad="38100" dist="38100" dir="2700000" algn="tl">
                    <a:srgbClr val="000000">
                      <a:alpha val="43137"/>
                    </a:srgbClr>
                  </a:outerShdw>
                </a:effectLst>
              </a:rPr>
              <a:t>Support</a:t>
            </a:r>
          </a:p>
          <a:p>
            <a:pPr algn="ctr">
              <a:lnSpc>
                <a:spcPct val="90000"/>
              </a:lnSpc>
            </a:pPr>
            <a:endParaRPr lang="en-US" sz="1200" b="1" dirty="0" smtClean="0">
              <a:solidFill>
                <a:srgbClr val="0000CC"/>
              </a:solidFill>
            </a:endParaRPr>
          </a:p>
          <a:p>
            <a:pPr algn="ctr">
              <a:lnSpc>
                <a:spcPct val="90000"/>
              </a:lnSpc>
            </a:pPr>
            <a:r>
              <a:rPr lang="en-US" sz="1200" b="1" dirty="0" smtClean="0">
                <a:solidFill>
                  <a:srgbClr val="0000CC"/>
                </a:solidFill>
              </a:rPr>
              <a:t>ORNL</a:t>
            </a:r>
            <a:endParaRPr lang="en-US" sz="1200" b="1" dirty="0">
              <a:solidFill>
                <a:srgbClr val="0000CC"/>
              </a:solidFill>
            </a:endParaRPr>
          </a:p>
          <a:p>
            <a:pPr algn="ctr">
              <a:lnSpc>
                <a:spcPct val="90000"/>
              </a:lnSpc>
            </a:pPr>
            <a:r>
              <a:rPr lang="en-US" sz="1200" dirty="0" smtClean="0">
                <a:solidFill>
                  <a:srgbClr val="0000CC"/>
                </a:solidFill>
              </a:rPr>
              <a:t>100% Pellet Injector</a:t>
            </a:r>
          </a:p>
          <a:p>
            <a:pPr algn="ctr">
              <a:lnSpc>
                <a:spcPct val="90000"/>
              </a:lnSpc>
            </a:pPr>
            <a:r>
              <a:rPr lang="en-US" sz="1200" b="1" i="1" dirty="0" smtClean="0">
                <a:solidFill>
                  <a:srgbClr val="0000CC"/>
                </a:solidFill>
                <a:effectLst>
                  <a:outerShdw blurRad="38100" dist="38100" dir="2700000" algn="tl">
                    <a:srgbClr val="000000">
                      <a:alpha val="43137"/>
                    </a:srgbClr>
                  </a:outerShdw>
                </a:effectLst>
              </a:rPr>
              <a:t>100% Disruption Mitigation</a:t>
            </a:r>
            <a:endParaRPr lang="en-US" sz="1200" b="1" i="1" dirty="0">
              <a:solidFill>
                <a:srgbClr val="0000CC"/>
              </a:solidFill>
              <a:effectLst>
                <a:outerShdw blurRad="38100" dist="38100" dir="2700000" algn="tl">
                  <a:srgbClr val="000000">
                    <a:alpha val="43137"/>
                  </a:srgbClr>
                </a:outerShdw>
              </a:effectLst>
            </a:endParaRPr>
          </a:p>
          <a:p>
            <a:pPr algn="ctr">
              <a:lnSpc>
                <a:spcPct val="90000"/>
              </a:lnSpc>
            </a:pPr>
            <a:endParaRPr lang="en-US" sz="1200" dirty="0">
              <a:solidFill>
                <a:srgbClr val="0000CC"/>
              </a:solidFill>
            </a:endParaRPr>
          </a:p>
          <a:p>
            <a:pPr algn="ctr">
              <a:lnSpc>
                <a:spcPct val="90000"/>
              </a:lnSpc>
            </a:pPr>
            <a:endParaRPr lang="en-US" sz="1200" dirty="0">
              <a:solidFill>
                <a:srgbClr val="0000CC"/>
              </a:solidFill>
            </a:endParaRPr>
          </a:p>
          <a:p>
            <a:pPr algn="ctr">
              <a:lnSpc>
                <a:spcPct val="90000"/>
              </a:lnSpc>
            </a:pPr>
            <a:r>
              <a:rPr lang="en-US" sz="1200" b="1" dirty="0">
                <a:solidFill>
                  <a:srgbClr val="0000CC"/>
                </a:solidFill>
              </a:rPr>
              <a:t>ORNL</a:t>
            </a:r>
          </a:p>
          <a:p>
            <a:pPr algn="ctr">
              <a:lnSpc>
                <a:spcPct val="90000"/>
              </a:lnSpc>
            </a:pPr>
            <a:r>
              <a:rPr lang="en-US" sz="1200" dirty="0">
                <a:solidFill>
                  <a:srgbClr val="0000CC"/>
                </a:solidFill>
              </a:rPr>
              <a:t>Blanket/Shield</a:t>
            </a:r>
          </a:p>
          <a:p>
            <a:pPr algn="ctr">
              <a:lnSpc>
                <a:spcPct val="90000"/>
              </a:lnSpc>
            </a:pPr>
            <a:r>
              <a:rPr lang="en-US" sz="1200" dirty="0">
                <a:solidFill>
                  <a:srgbClr val="0000CC"/>
                </a:solidFill>
              </a:rPr>
              <a:t> </a:t>
            </a:r>
            <a:r>
              <a:rPr lang="en-US" sz="1050" dirty="0" smtClean="0">
                <a:solidFill>
                  <a:srgbClr val="0000CC"/>
                </a:solidFill>
              </a:rPr>
              <a:t>(design </a:t>
            </a:r>
            <a:r>
              <a:rPr lang="en-US" sz="1050" dirty="0">
                <a:solidFill>
                  <a:srgbClr val="0000CC"/>
                </a:solidFill>
              </a:rPr>
              <a:t>only)</a:t>
            </a:r>
          </a:p>
          <a:p>
            <a:pPr algn="ctr">
              <a:lnSpc>
                <a:spcPct val="90000"/>
              </a:lnSpc>
            </a:pPr>
            <a:endParaRPr lang="en-US" sz="1200" dirty="0">
              <a:solidFill>
                <a:srgbClr val="0000CC"/>
              </a:solidFill>
            </a:endParaRPr>
          </a:p>
          <a:p>
            <a:pPr algn="ctr">
              <a:lnSpc>
                <a:spcPct val="90000"/>
              </a:lnSpc>
            </a:pPr>
            <a:endParaRPr lang="en-US" sz="1200" dirty="0">
              <a:solidFill>
                <a:srgbClr val="0000CC"/>
              </a:solidFill>
            </a:endParaRPr>
          </a:p>
          <a:p>
            <a:pPr algn="ctr">
              <a:lnSpc>
                <a:spcPct val="90000"/>
              </a:lnSpc>
            </a:pPr>
            <a:r>
              <a:rPr lang="en-US" sz="1200" b="1" dirty="0">
                <a:solidFill>
                  <a:srgbClr val="0000CC"/>
                </a:solidFill>
              </a:rPr>
              <a:t>ORNL</a:t>
            </a:r>
          </a:p>
          <a:p>
            <a:pPr algn="ctr">
              <a:lnSpc>
                <a:spcPct val="90000"/>
              </a:lnSpc>
            </a:pPr>
            <a:r>
              <a:rPr lang="en-US" sz="1200" dirty="0" smtClean="0">
                <a:solidFill>
                  <a:srgbClr val="0000CC"/>
                </a:solidFill>
              </a:rPr>
              <a:t>100% </a:t>
            </a:r>
            <a:r>
              <a:rPr lang="en-US" sz="1200" dirty="0" err="1" smtClean="0">
                <a:solidFill>
                  <a:srgbClr val="0000CC"/>
                </a:solidFill>
              </a:rPr>
              <a:t>Tokamak</a:t>
            </a:r>
            <a:r>
              <a:rPr lang="en-US" sz="1200" dirty="0" smtClean="0">
                <a:solidFill>
                  <a:srgbClr val="0000CC"/>
                </a:solidFill>
              </a:rPr>
              <a:t> Cooling Water System</a:t>
            </a:r>
            <a:endParaRPr lang="en-US" sz="1200" dirty="0">
              <a:solidFill>
                <a:srgbClr val="0000CC"/>
              </a:solidFill>
            </a:endParaRPr>
          </a:p>
          <a:p>
            <a:pPr algn="ctr">
              <a:lnSpc>
                <a:spcPct val="90000"/>
              </a:lnSpc>
            </a:pPr>
            <a:endParaRPr lang="en-US" sz="1200" dirty="0">
              <a:solidFill>
                <a:srgbClr val="0000CC"/>
              </a:solidFill>
            </a:endParaRPr>
          </a:p>
          <a:p>
            <a:pPr algn="ctr">
              <a:lnSpc>
                <a:spcPct val="90000"/>
              </a:lnSpc>
            </a:pPr>
            <a:endParaRPr lang="en-US" sz="1200" dirty="0"/>
          </a:p>
          <a:p>
            <a:pPr algn="ctr">
              <a:lnSpc>
                <a:spcPct val="90000"/>
              </a:lnSpc>
            </a:pPr>
            <a:endParaRPr lang="en-US" sz="1200" b="1" dirty="0" smtClean="0">
              <a:solidFill>
                <a:srgbClr val="FF3300"/>
              </a:solidFill>
            </a:endParaRPr>
          </a:p>
          <a:p>
            <a:pPr algn="ctr">
              <a:lnSpc>
                <a:spcPct val="90000"/>
              </a:lnSpc>
            </a:pPr>
            <a:r>
              <a:rPr lang="en-US" sz="1200" b="1" dirty="0" smtClean="0">
                <a:solidFill>
                  <a:srgbClr val="FF3300"/>
                </a:solidFill>
              </a:rPr>
              <a:t>PPPL</a:t>
            </a:r>
            <a:r>
              <a:rPr lang="en-US" sz="1200" dirty="0" smtClean="0"/>
              <a:t> </a:t>
            </a:r>
            <a:endParaRPr lang="en-US" sz="1200" dirty="0"/>
          </a:p>
          <a:p>
            <a:pPr algn="ctr">
              <a:lnSpc>
                <a:spcPct val="90000"/>
              </a:lnSpc>
            </a:pPr>
            <a:r>
              <a:rPr lang="en-US" sz="1200" dirty="0">
                <a:solidFill>
                  <a:srgbClr val="FF3300"/>
                </a:solidFill>
              </a:rPr>
              <a:t>75% Steady State</a:t>
            </a:r>
          </a:p>
          <a:p>
            <a:pPr algn="ctr">
              <a:lnSpc>
                <a:spcPct val="90000"/>
              </a:lnSpc>
            </a:pPr>
            <a:r>
              <a:rPr lang="en-US" sz="1200" dirty="0">
                <a:solidFill>
                  <a:srgbClr val="FF3300"/>
                </a:solidFill>
              </a:rPr>
              <a:t>Electrical Network</a:t>
            </a:r>
          </a:p>
        </p:txBody>
      </p:sp>
      <p:sp>
        <p:nvSpPr>
          <p:cNvPr id="6" name="Text Box 10"/>
          <p:cNvSpPr txBox="1">
            <a:spLocks noChangeArrowheads="1"/>
          </p:cNvSpPr>
          <p:nvPr/>
        </p:nvSpPr>
        <p:spPr bwMode="auto">
          <a:xfrm>
            <a:off x="7022034" y="1238257"/>
            <a:ext cx="2111925" cy="4891339"/>
          </a:xfrm>
          <a:prstGeom prst="rect">
            <a:avLst/>
          </a:prstGeom>
          <a:noFill/>
          <a:ln w="9525">
            <a:noFill/>
            <a:miter lim="800000"/>
            <a:headEnd/>
            <a:tailEnd/>
          </a:ln>
        </p:spPr>
        <p:txBody>
          <a:bodyPr wrap="none">
            <a:spAutoFit/>
          </a:bodyPr>
          <a:lstStyle/>
          <a:p>
            <a:pPr algn="ctr">
              <a:lnSpc>
                <a:spcPct val="90000"/>
              </a:lnSpc>
            </a:pPr>
            <a:r>
              <a:rPr lang="en-US" sz="1200" b="1" dirty="0">
                <a:solidFill>
                  <a:srgbClr val="FF3300"/>
                </a:solidFill>
              </a:rPr>
              <a:t>PPPL</a:t>
            </a:r>
          </a:p>
          <a:p>
            <a:pPr algn="ctr">
              <a:lnSpc>
                <a:spcPct val="90000"/>
              </a:lnSpc>
            </a:pPr>
            <a:r>
              <a:rPr lang="en-US" sz="1200" dirty="0">
                <a:solidFill>
                  <a:srgbClr val="FF3300"/>
                </a:solidFill>
              </a:rPr>
              <a:t>15% of Port-based</a:t>
            </a:r>
          </a:p>
          <a:p>
            <a:pPr algn="ctr">
              <a:lnSpc>
                <a:spcPct val="90000"/>
              </a:lnSpc>
            </a:pPr>
            <a:r>
              <a:rPr lang="en-US" sz="1200" dirty="0">
                <a:solidFill>
                  <a:srgbClr val="FF3300"/>
                </a:solidFill>
              </a:rPr>
              <a:t>Diagnostics</a:t>
            </a:r>
          </a:p>
          <a:p>
            <a:pPr algn="ctr">
              <a:lnSpc>
                <a:spcPct val="90000"/>
              </a:lnSpc>
            </a:pPr>
            <a:endParaRPr lang="en-US" sz="1200" dirty="0">
              <a:solidFill>
                <a:srgbClr val="FF3300"/>
              </a:solidFill>
            </a:endParaRPr>
          </a:p>
          <a:p>
            <a:pPr algn="ctr">
              <a:lnSpc>
                <a:spcPct val="90000"/>
              </a:lnSpc>
            </a:pPr>
            <a:endParaRPr lang="en-US" sz="1200" dirty="0"/>
          </a:p>
          <a:p>
            <a:pPr algn="ctr">
              <a:lnSpc>
                <a:spcPct val="90000"/>
              </a:lnSpc>
            </a:pPr>
            <a:r>
              <a:rPr lang="en-US" sz="1200" b="1" dirty="0">
                <a:solidFill>
                  <a:srgbClr val="0000CC"/>
                </a:solidFill>
              </a:rPr>
              <a:t>ORNL</a:t>
            </a:r>
          </a:p>
          <a:p>
            <a:pPr algn="ctr">
              <a:lnSpc>
                <a:spcPct val="90000"/>
              </a:lnSpc>
            </a:pPr>
            <a:r>
              <a:rPr lang="en-US" sz="1200" dirty="0" smtClean="0">
                <a:solidFill>
                  <a:srgbClr val="0000CC"/>
                </a:solidFill>
              </a:rPr>
              <a:t>88% </a:t>
            </a:r>
            <a:r>
              <a:rPr lang="en-US" sz="1200" dirty="0">
                <a:solidFill>
                  <a:srgbClr val="0000CC"/>
                </a:solidFill>
              </a:rPr>
              <a:t>Ion Cyclotron</a:t>
            </a:r>
          </a:p>
          <a:p>
            <a:pPr algn="ctr">
              <a:lnSpc>
                <a:spcPct val="90000"/>
              </a:lnSpc>
            </a:pPr>
            <a:r>
              <a:rPr lang="en-US" sz="1200" dirty="0">
                <a:solidFill>
                  <a:srgbClr val="0000CC"/>
                </a:solidFill>
              </a:rPr>
              <a:t>Transmission Lines</a:t>
            </a:r>
          </a:p>
          <a:p>
            <a:pPr algn="ctr">
              <a:lnSpc>
                <a:spcPct val="90000"/>
              </a:lnSpc>
            </a:pPr>
            <a:endParaRPr lang="en-US" sz="1200" dirty="0">
              <a:solidFill>
                <a:srgbClr val="0000CC"/>
              </a:solidFill>
            </a:endParaRPr>
          </a:p>
          <a:p>
            <a:pPr algn="ctr">
              <a:lnSpc>
                <a:spcPct val="90000"/>
              </a:lnSpc>
            </a:pPr>
            <a:endParaRPr lang="en-US" sz="1200" dirty="0"/>
          </a:p>
          <a:p>
            <a:pPr algn="ctr">
              <a:lnSpc>
                <a:spcPct val="90000"/>
              </a:lnSpc>
            </a:pPr>
            <a:r>
              <a:rPr lang="en-US" sz="1200" b="1" dirty="0">
                <a:solidFill>
                  <a:srgbClr val="0000CC"/>
                </a:solidFill>
              </a:rPr>
              <a:t>ORNL</a:t>
            </a:r>
          </a:p>
          <a:p>
            <a:pPr algn="ctr">
              <a:lnSpc>
                <a:spcPct val="90000"/>
              </a:lnSpc>
            </a:pPr>
            <a:r>
              <a:rPr lang="en-US" sz="1200" dirty="0" smtClean="0">
                <a:solidFill>
                  <a:srgbClr val="0000CC"/>
                </a:solidFill>
              </a:rPr>
              <a:t>88% Electron</a:t>
            </a:r>
            <a:endParaRPr lang="en-US" sz="1200" dirty="0">
              <a:solidFill>
                <a:srgbClr val="0000CC"/>
              </a:solidFill>
            </a:endParaRPr>
          </a:p>
          <a:p>
            <a:pPr algn="ctr">
              <a:lnSpc>
                <a:spcPct val="90000"/>
              </a:lnSpc>
            </a:pPr>
            <a:r>
              <a:rPr lang="en-US" sz="1200" dirty="0">
                <a:solidFill>
                  <a:srgbClr val="0000CC"/>
                </a:solidFill>
              </a:rPr>
              <a:t>Cyclotron </a:t>
            </a:r>
          </a:p>
          <a:p>
            <a:pPr algn="ctr">
              <a:lnSpc>
                <a:spcPct val="90000"/>
              </a:lnSpc>
            </a:pPr>
            <a:r>
              <a:rPr lang="en-US" sz="1200" dirty="0">
                <a:solidFill>
                  <a:srgbClr val="0000CC"/>
                </a:solidFill>
              </a:rPr>
              <a:t>Transmission Lines</a:t>
            </a:r>
          </a:p>
          <a:p>
            <a:pPr algn="ctr">
              <a:lnSpc>
                <a:spcPct val="90000"/>
              </a:lnSpc>
            </a:pPr>
            <a:endParaRPr lang="en-US" sz="1200" dirty="0">
              <a:solidFill>
                <a:srgbClr val="0000CC"/>
              </a:solidFill>
            </a:endParaRPr>
          </a:p>
          <a:p>
            <a:pPr algn="ctr">
              <a:lnSpc>
                <a:spcPct val="90000"/>
              </a:lnSpc>
            </a:pPr>
            <a:endParaRPr lang="en-US" sz="1200" dirty="0"/>
          </a:p>
          <a:p>
            <a:pPr algn="ctr">
              <a:lnSpc>
                <a:spcPct val="90000"/>
              </a:lnSpc>
            </a:pPr>
            <a:r>
              <a:rPr lang="en-US" sz="1200" b="1" dirty="0">
                <a:solidFill>
                  <a:srgbClr val="FF3300"/>
                </a:solidFill>
              </a:rPr>
              <a:t>PPPL</a:t>
            </a:r>
          </a:p>
          <a:p>
            <a:pPr algn="ctr">
              <a:lnSpc>
                <a:spcPct val="90000"/>
              </a:lnSpc>
            </a:pPr>
            <a:r>
              <a:rPr lang="en-US" sz="1200" dirty="0">
                <a:solidFill>
                  <a:srgbClr val="FF3300"/>
                </a:solidFill>
              </a:rPr>
              <a:t>In-Vessel Coils</a:t>
            </a:r>
          </a:p>
          <a:p>
            <a:pPr algn="ctr">
              <a:lnSpc>
                <a:spcPct val="90000"/>
              </a:lnSpc>
            </a:pPr>
            <a:r>
              <a:rPr lang="en-US" sz="1050" dirty="0">
                <a:solidFill>
                  <a:srgbClr val="FF3300"/>
                </a:solidFill>
              </a:rPr>
              <a:t>(</a:t>
            </a:r>
            <a:r>
              <a:rPr lang="en-US" sz="1050" dirty="0" smtClean="0">
                <a:solidFill>
                  <a:srgbClr val="FF3300"/>
                </a:solidFill>
              </a:rPr>
              <a:t>prelim. design </a:t>
            </a:r>
            <a:r>
              <a:rPr lang="en-US" sz="1050" dirty="0">
                <a:solidFill>
                  <a:srgbClr val="FF3300"/>
                </a:solidFill>
              </a:rPr>
              <a:t>only)</a:t>
            </a:r>
            <a:endParaRPr lang="en-US" sz="1100" dirty="0">
              <a:solidFill>
                <a:srgbClr val="FF3300"/>
              </a:solidFill>
            </a:endParaRPr>
          </a:p>
          <a:p>
            <a:pPr algn="ctr">
              <a:lnSpc>
                <a:spcPct val="90000"/>
              </a:lnSpc>
            </a:pPr>
            <a:endParaRPr lang="en-US" sz="1200" dirty="0">
              <a:solidFill>
                <a:srgbClr val="FF3300"/>
              </a:solidFill>
            </a:endParaRPr>
          </a:p>
          <a:p>
            <a:pPr algn="ctr">
              <a:lnSpc>
                <a:spcPct val="90000"/>
              </a:lnSpc>
            </a:pPr>
            <a:endParaRPr lang="en-US" sz="1200" dirty="0" smtClean="0"/>
          </a:p>
          <a:p>
            <a:pPr algn="ctr">
              <a:lnSpc>
                <a:spcPct val="90000"/>
              </a:lnSpc>
            </a:pPr>
            <a:r>
              <a:rPr lang="en-US" sz="1200" b="1" dirty="0" smtClean="0">
                <a:solidFill>
                  <a:srgbClr val="0000CC"/>
                </a:solidFill>
              </a:rPr>
              <a:t>   ORNL</a:t>
            </a:r>
            <a:endParaRPr lang="en-US" sz="1200" b="1" dirty="0">
              <a:solidFill>
                <a:srgbClr val="0000CC"/>
              </a:solidFill>
            </a:endParaRPr>
          </a:p>
          <a:p>
            <a:pPr algn="ctr">
              <a:lnSpc>
                <a:spcPct val="90000"/>
              </a:lnSpc>
            </a:pPr>
            <a:r>
              <a:rPr lang="en-US" sz="1200" dirty="0" smtClean="0">
                <a:solidFill>
                  <a:srgbClr val="0000CC"/>
                </a:solidFill>
              </a:rPr>
              <a:t>100% Roughing </a:t>
            </a:r>
            <a:r>
              <a:rPr lang="en-US" sz="1200" dirty="0">
                <a:solidFill>
                  <a:srgbClr val="0000CC"/>
                </a:solidFill>
              </a:rPr>
              <a:t>Pumps,</a:t>
            </a:r>
          </a:p>
          <a:p>
            <a:pPr algn="ctr">
              <a:lnSpc>
                <a:spcPct val="90000"/>
              </a:lnSpc>
            </a:pPr>
            <a:r>
              <a:rPr lang="en-US" sz="1200" dirty="0" smtClean="0">
                <a:solidFill>
                  <a:srgbClr val="0000CC"/>
                </a:solidFill>
              </a:rPr>
              <a:t>Vacuum Standard </a:t>
            </a:r>
            <a:r>
              <a:rPr lang="en-US" sz="1200" dirty="0">
                <a:solidFill>
                  <a:srgbClr val="0000CC"/>
                </a:solidFill>
              </a:rPr>
              <a:t>Components</a:t>
            </a:r>
          </a:p>
          <a:p>
            <a:pPr algn="ctr">
              <a:lnSpc>
                <a:spcPct val="90000"/>
              </a:lnSpc>
            </a:pPr>
            <a:endParaRPr lang="en-US" sz="1200" dirty="0"/>
          </a:p>
          <a:p>
            <a:pPr algn="ctr">
              <a:lnSpc>
                <a:spcPct val="90000"/>
              </a:lnSpc>
            </a:pPr>
            <a:endParaRPr lang="en-US" sz="1200" dirty="0"/>
          </a:p>
          <a:p>
            <a:pPr algn="ctr">
              <a:lnSpc>
                <a:spcPct val="90000"/>
              </a:lnSpc>
            </a:pPr>
            <a:r>
              <a:rPr lang="en-US" sz="1200" b="1" dirty="0">
                <a:solidFill>
                  <a:srgbClr val="008000"/>
                </a:solidFill>
              </a:rPr>
              <a:t>SRNL</a:t>
            </a:r>
          </a:p>
          <a:p>
            <a:pPr algn="ctr">
              <a:lnSpc>
                <a:spcPct val="90000"/>
              </a:lnSpc>
            </a:pPr>
            <a:r>
              <a:rPr lang="en-US" sz="1200" dirty="0" smtClean="0">
                <a:solidFill>
                  <a:srgbClr val="008000"/>
                </a:solidFill>
              </a:rPr>
              <a:t>100% Tokamak </a:t>
            </a:r>
            <a:r>
              <a:rPr lang="en-US" sz="1200" dirty="0">
                <a:solidFill>
                  <a:srgbClr val="008000"/>
                </a:solidFill>
              </a:rPr>
              <a:t>Exhaust</a:t>
            </a:r>
          </a:p>
          <a:p>
            <a:pPr algn="ctr">
              <a:lnSpc>
                <a:spcPct val="90000"/>
              </a:lnSpc>
            </a:pPr>
            <a:r>
              <a:rPr lang="en-US" sz="1200" dirty="0">
                <a:solidFill>
                  <a:srgbClr val="008000"/>
                </a:solidFill>
              </a:rPr>
              <a:t>Processing System</a:t>
            </a:r>
          </a:p>
        </p:txBody>
      </p:sp>
      <p:sp>
        <p:nvSpPr>
          <p:cNvPr id="7" name="Line 4"/>
          <p:cNvSpPr>
            <a:spLocks noChangeShapeType="1"/>
          </p:cNvSpPr>
          <p:nvPr/>
        </p:nvSpPr>
        <p:spPr bwMode="auto">
          <a:xfrm>
            <a:off x="1590682" y="1876429"/>
            <a:ext cx="2726883" cy="1415414"/>
          </a:xfrm>
          <a:prstGeom prst="line">
            <a:avLst/>
          </a:prstGeom>
          <a:noFill/>
          <a:ln w="28575" cap="flat" cmpd="sng" algn="ctr">
            <a:solidFill>
              <a:srgbClr val="0000CC"/>
            </a:solidFill>
            <a:prstDash val="solid"/>
            <a:round/>
            <a:headEnd type="none" w="med" len="med"/>
            <a:tailEnd type="triangle" w="med" len="med"/>
          </a:ln>
        </p:spPr>
        <p:txBody>
          <a:bodyPr/>
          <a:lstStyle/>
          <a:p>
            <a:endParaRPr lang="en-US" dirty="0"/>
          </a:p>
        </p:txBody>
      </p:sp>
      <p:sp>
        <p:nvSpPr>
          <p:cNvPr id="8" name="Line 5"/>
          <p:cNvSpPr>
            <a:spLocks noChangeShapeType="1"/>
          </p:cNvSpPr>
          <p:nvPr/>
        </p:nvSpPr>
        <p:spPr bwMode="auto">
          <a:xfrm>
            <a:off x="1590682" y="2587626"/>
            <a:ext cx="2386013" cy="835030"/>
          </a:xfrm>
          <a:prstGeom prst="line">
            <a:avLst/>
          </a:prstGeom>
          <a:noFill/>
          <a:ln w="28575" cap="flat" cmpd="sng" algn="ctr">
            <a:solidFill>
              <a:srgbClr val="0000CC"/>
            </a:solidFill>
            <a:prstDash val="solid"/>
            <a:round/>
            <a:headEnd type="none" w="med" len="med"/>
            <a:tailEnd type="triangle" w="med" len="med"/>
          </a:ln>
        </p:spPr>
        <p:txBody>
          <a:bodyPr/>
          <a:lstStyle/>
          <a:p>
            <a:endParaRPr lang="en-US" dirty="0"/>
          </a:p>
        </p:txBody>
      </p:sp>
      <p:sp>
        <p:nvSpPr>
          <p:cNvPr id="10" name="Line 7"/>
          <p:cNvSpPr>
            <a:spLocks noChangeShapeType="1"/>
          </p:cNvSpPr>
          <p:nvPr/>
        </p:nvSpPr>
        <p:spPr bwMode="auto">
          <a:xfrm>
            <a:off x="1827215" y="4178087"/>
            <a:ext cx="1373980" cy="147424"/>
          </a:xfrm>
          <a:prstGeom prst="line">
            <a:avLst/>
          </a:prstGeom>
          <a:noFill/>
          <a:ln w="28575" cap="flat" cmpd="sng" algn="ctr">
            <a:solidFill>
              <a:srgbClr val="0000CC"/>
            </a:solidFill>
            <a:prstDash val="solid"/>
            <a:round/>
            <a:headEnd type="none" w="med" len="med"/>
            <a:tailEnd type="triangle" w="med" len="med"/>
          </a:ln>
        </p:spPr>
        <p:txBody>
          <a:bodyPr/>
          <a:lstStyle/>
          <a:p>
            <a:endParaRPr lang="en-US" dirty="0"/>
          </a:p>
        </p:txBody>
      </p:sp>
      <p:sp>
        <p:nvSpPr>
          <p:cNvPr id="11" name="Line 8"/>
          <p:cNvSpPr>
            <a:spLocks noChangeShapeType="1"/>
          </p:cNvSpPr>
          <p:nvPr/>
        </p:nvSpPr>
        <p:spPr bwMode="auto">
          <a:xfrm flipV="1">
            <a:off x="1836738" y="4766470"/>
            <a:ext cx="1765204" cy="210055"/>
          </a:xfrm>
          <a:prstGeom prst="line">
            <a:avLst/>
          </a:prstGeom>
          <a:noFill/>
          <a:ln w="28575" cap="flat" cmpd="sng" algn="ctr">
            <a:solidFill>
              <a:srgbClr val="0000CC"/>
            </a:solidFill>
            <a:prstDash val="solid"/>
            <a:round/>
            <a:headEnd type="none" w="med" len="med"/>
            <a:tailEnd type="triangle" w="med" len="med"/>
          </a:ln>
        </p:spPr>
        <p:txBody>
          <a:bodyPr/>
          <a:lstStyle/>
          <a:p>
            <a:endParaRPr lang="en-US" dirty="0"/>
          </a:p>
        </p:txBody>
      </p:sp>
      <p:sp>
        <p:nvSpPr>
          <p:cNvPr id="12" name="Line 9"/>
          <p:cNvSpPr>
            <a:spLocks noChangeShapeType="1"/>
          </p:cNvSpPr>
          <p:nvPr/>
        </p:nvSpPr>
        <p:spPr bwMode="auto">
          <a:xfrm flipV="1">
            <a:off x="1836745" y="4877596"/>
            <a:ext cx="1493043" cy="250999"/>
          </a:xfrm>
          <a:prstGeom prst="line">
            <a:avLst/>
          </a:prstGeom>
          <a:noFill/>
          <a:ln w="28575" cap="flat" cmpd="sng" algn="ctr">
            <a:solidFill>
              <a:srgbClr val="0000CC"/>
            </a:solidFill>
            <a:prstDash val="solid"/>
            <a:round/>
            <a:headEnd type="none" w="med" len="med"/>
            <a:tailEnd type="triangle" w="med" len="med"/>
          </a:ln>
        </p:spPr>
        <p:txBody>
          <a:bodyPr/>
          <a:lstStyle/>
          <a:p>
            <a:endParaRPr lang="en-US" dirty="0"/>
          </a:p>
        </p:txBody>
      </p:sp>
      <p:sp>
        <p:nvSpPr>
          <p:cNvPr id="13" name="Line 11"/>
          <p:cNvSpPr>
            <a:spLocks noChangeShapeType="1"/>
          </p:cNvSpPr>
          <p:nvPr/>
        </p:nvSpPr>
        <p:spPr bwMode="auto">
          <a:xfrm flipH="1">
            <a:off x="6607182" y="1752600"/>
            <a:ext cx="1012818" cy="1670051"/>
          </a:xfrm>
          <a:prstGeom prst="line">
            <a:avLst/>
          </a:prstGeom>
          <a:noFill/>
          <a:ln w="28575" cap="flat" cmpd="sng" algn="ctr">
            <a:solidFill>
              <a:srgbClr val="FF3300"/>
            </a:solidFill>
            <a:prstDash val="solid"/>
            <a:round/>
            <a:headEnd type="none" w="med" len="med"/>
            <a:tailEnd type="triangle" w="med" len="med"/>
          </a:ln>
        </p:spPr>
        <p:txBody>
          <a:bodyPr/>
          <a:lstStyle/>
          <a:p>
            <a:endParaRPr lang="en-US" dirty="0"/>
          </a:p>
        </p:txBody>
      </p:sp>
      <p:sp>
        <p:nvSpPr>
          <p:cNvPr id="14" name="Line 12"/>
          <p:cNvSpPr>
            <a:spLocks noChangeShapeType="1"/>
          </p:cNvSpPr>
          <p:nvPr/>
        </p:nvSpPr>
        <p:spPr bwMode="auto">
          <a:xfrm flipH="1">
            <a:off x="6172597" y="1752600"/>
            <a:ext cx="1447403" cy="1670052"/>
          </a:xfrm>
          <a:prstGeom prst="line">
            <a:avLst/>
          </a:prstGeom>
          <a:noFill/>
          <a:ln w="28575" cap="flat" cmpd="sng" algn="ctr">
            <a:solidFill>
              <a:srgbClr val="FF3300"/>
            </a:solidFill>
            <a:prstDash val="solid"/>
            <a:round/>
            <a:headEnd type="none" w="med" len="med"/>
            <a:tailEnd type="triangle" w="med" len="med"/>
          </a:ln>
        </p:spPr>
        <p:txBody>
          <a:bodyPr/>
          <a:lstStyle/>
          <a:p>
            <a:endParaRPr lang="en-US" dirty="0"/>
          </a:p>
        </p:txBody>
      </p:sp>
      <p:sp>
        <p:nvSpPr>
          <p:cNvPr id="15" name="Line 13"/>
          <p:cNvSpPr>
            <a:spLocks noChangeShapeType="1"/>
          </p:cNvSpPr>
          <p:nvPr/>
        </p:nvSpPr>
        <p:spPr bwMode="auto">
          <a:xfrm flipH="1">
            <a:off x="5973763" y="3505201"/>
            <a:ext cx="1341437" cy="244478"/>
          </a:xfrm>
          <a:prstGeom prst="line">
            <a:avLst/>
          </a:prstGeom>
          <a:noFill/>
          <a:ln w="28575" cap="flat" cmpd="sng" algn="ctr">
            <a:solidFill>
              <a:srgbClr val="0000CC"/>
            </a:solidFill>
            <a:prstDash val="solid"/>
            <a:round/>
            <a:headEnd type="none" w="med" len="med"/>
            <a:tailEnd type="triangle" w="med" len="med"/>
          </a:ln>
        </p:spPr>
        <p:txBody>
          <a:bodyPr/>
          <a:lstStyle/>
          <a:p>
            <a:endParaRPr lang="en-US" dirty="0"/>
          </a:p>
        </p:txBody>
      </p:sp>
      <p:sp>
        <p:nvSpPr>
          <p:cNvPr id="16" name="Line 14"/>
          <p:cNvSpPr>
            <a:spLocks noChangeShapeType="1"/>
          </p:cNvSpPr>
          <p:nvPr/>
        </p:nvSpPr>
        <p:spPr bwMode="auto">
          <a:xfrm flipH="1">
            <a:off x="6621468" y="3505199"/>
            <a:ext cx="693731" cy="23817"/>
          </a:xfrm>
          <a:prstGeom prst="line">
            <a:avLst/>
          </a:prstGeom>
          <a:noFill/>
          <a:ln w="28575" cap="flat" cmpd="sng" algn="ctr">
            <a:solidFill>
              <a:srgbClr val="0000CC"/>
            </a:solidFill>
            <a:prstDash val="solid"/>
            <a:round/>
            <a:headEnd type="none" w="med" len="med"/>
            <a:tailEnd type="triangle" w="med" len="med"/>
          </a:ln>
        </p:spPr>
        <p:txBody>
          <a:bodyPr/>
          <a:lstStyle/>
          <a:p>
            <a:endParaRPr lang="en-US" dirty="0"/>
          </a:p>
        </p:txBody>
      </p:sp>
      <p:sp>
        <p:nvSpPr>
          <p:cNvPr id="17" name="Line 15"/>
          <p:cNvSpPr>
            <a:spLocks noChangeShapeType="1"/>
          </p:cNvSpPr>
          <p:nvPr/>
        </p:nvSpPr>
        <p:spPr bwMode="auto">
          <a:xfrm flipH="1" flipV="1">
            <a:off x="5879773" y="3842318"/>
            <a:ext cx="1618306" cy="335771"/>
          </a:xfrm>
          <a:prstGeom prst="line">
            <a:avLst/>
          </a:prstGeom>
          <a:noFill/>
          <a:ln w="28575" cap="flat" cmpd="sng" algn="ctr">
            <a:solidFill>
              <a:srgbClr val="FF3300"/>
            </a:solidFill>
            <a:prstDash val="solid"/>
            <a:round/>
            <a:headEnd type="none" w="med" len="med"/>
            <a:tailEnd type="triangle" w="med" len="med"/>
          </a:ln>
        </p:spPr>
        <p:txBody>
          <a:bodyPr/>
          <a:lstStyle/>
          <a:p>
            <a:endParaRPr lang="en-US" dirty="0"/>
          </a:p>
        </p:txBody>
      </p:sp>
      <p:sp>
        <p:nvSpPr>
          <p:cNvPr id="18" name="Line 16"/>
          <p:cNvSpPr>
            <a:spLocks noChangeShapeType="1"/>
          </p:cNvSpPr>
          <p:nvPr/>
        </p:nvSpPr>
        <p:spPr bwMode="auto">
          <a:xfrm flipH="1">
            <a:off x="5880099" y="4981409"/>
            <a:ext cx="1227919" cy="25277"/>
          </a:xfrm>
          <a:prstGeom prst="line">
            <a:avLst/>
          </a:prstGeom>
          <a:noFill/>
          <a:ln w="28575" cap="flat" cmpd="sng" algn="ctr">
            <a:solidFill>
              <a:srgbClr val="0000CC"/>
            </a:solidFill>
            <a:prstDash val="solid"/>
            <a:round/>
            <a:headEnd type="none" w="med" len="med"/>
            <a:tailEnd type="triangle" w="med" len="med"/>
          </a:ln>
        </p:spPr>
        <p:txBody>
          <a:bodyPr/>
          <a:lstStyle/>
          <a:p>
            <a:endParaRPr lang="en-US" dirty="0"/>
          </a:p>
        </p:txBody>
      </p:sp>
      <p:sp>
        <p:nvSpPr>
          <p:cNvPr id="19" name="Line 7"/>
          <p:cNvSpPr>
            <a:spLocks noChangeShapeType="1"/>
          </p:cNvSpPr>
          <p:nvPr/>
        </p:nvSpPr>
        <p:spPr bwMode="auto">
          <a:xfrm>
            <a:off x="1836745" y="3291844"/>
            <a:ext cx="746514" cy="643060"/>
          </a:xfrm>
          <a:prstGeom prst="line">
            <a:avLst/>
          </a:prstGeom>
          <a:noFill/>
          <a:ln w="28575" cap="flat" cmpd="sng" algn="ctr">
            <a:solidFill>
              <a:srgbClr val="0000CC"/>
            </a:solidFill>
            <a:prstDash val="solid"/>
            <a:round/>
            <a:headEnd type="none" w="med" len="med"/>
            <a:tailEnd type="triangle" w="med" len="med"/>
          </a:ln>
        </p:spPr>
        <p:txBody>
          <a:bodyPr/>
          <a:lstStyle/>
          <a:p>
            <a:endParaRPr lang="en-US" dirty="0"/>
          </a:p>
        </p:txBody>
      </p:sp>
    </p:spTree>
    <p:extLst>
      <p:ext uri="{BB962C8B-B14F-4D97-AF65-F5344CB8AC3E}">
        <p14:creationId xmlns:p14="http://schemas.microsoft.com/office/powerpoint/2010/main" val="1926874664"/>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ld2\AppData\Local\Microsoft\Windows\Temporary Internet Files\Content.Outlook\A3ELEJWJ\DSC_7659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914400"/>
            <a:ext cx="2805546" cy="4191000"/>
          </a:xfrm>
          <a:prstGeom prst="rect">
            <a:avLst/>
          </a:prstGeom>
          <a:noFill/>
          <a:effectLst>
            <a:softEdge rad="406400"/>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r="14150"/>
          <a:stretch/>
        </p:blipFill>
        <p:spPr>
          <a:xfrm>
            <a:off x="4754880" y="1752600"/>
            <a:ext cx="4389120" cy="5112488"/>
          </a:xfrm>
          <a:prstGeom prst="rect">
            <a:avLst/>
          </a:prstGeom>
        </p:spPr>
      </p:pic>
      <p:sp>
        <p:nvSpPr>
          <p:cNvPr id="2" name="Title 1"/>
          <p:cNvSpPr>
            <a:spLocks noGrp="1"/>
          </p:cNvSpPr>
          <p:nvPr>
            <p:ph type="title"/>
          </p:nvPr>
        </p:nvSpPr>
        <p:spPr>
          <a:xfrm>
            <a:off x="228600" y="0"/>
            <a:ext cx="6202250" cy="1143000"/>
          </a:xfrm>
        </p:spPr>
        <p:txBody>
          <a:bodyPr>
            <a:normAutofit/>
          </a:bodyPr>
          <a:lstStyle/>
          <a:p>
            <a:r>
              <a:rPr lang="en-US" sz="2400" dirty="0" smtClean="0">
                <a:solidFill>
                  <a:srgbClr val="1F497D"/>
                </a:solidFill>
                <a:effectLst>
                  <a:outerShdw blurRad="38100" dist="38100" dir="2700000" algn="tl">
                    <a:srgbClr val="000000">
                      <a:alpha val="43137"/>
                    </a:srgbClr>
                  </a:outerShdw>
                </a:effectLst>
                <a:ea typeface="Osaka" charset="-128"/>
              </a:rPr>
              <a:t>Progress and Plans</a:t>
            </a:r>
            <a:r>
              <a:rPr lang="en-US" sz="2400" dirty="0">
                <a:solidFill>
                  <a:srgbClr val="1F497D"/>
                </a:solidFill>
                <a:effectLst>
                  <a:outerShdw blurRad="38100" dist="38100" dir="2700000" algn="tl">
                    <a:srgbClr val="000000">
                      <a:alpha val="43137"/>
                    </a:srgbClr>
                  </a:outerShdw>
                </a:effectLst>
                <a:ea typeface="Osaka" charset="-128"/>
              </a:rPr>
              <a:t/>
            </a:r>
            <a:br>
              <a:rPr lang="en-US" sz="2400" dirty="0">
                <a:solidFill>
                  <a:srgbClr val="1F497D"/>
                </a:solidFill>
                <a:effectLst>
                  <a:outerShdw blurRad="38100" dist="38100" dir="2700000" algn="tl">
                    <a:srgbClr val="000000">
                      <a:alpha val="43137"/>
                    </a:srgbClr>
                  </a:outerShdw>
                </a:effectLst>
                <a:ea typeface="Osaka" charset="-128"/>
              </a:rPr>
            </a:br>
            <a:r>
              <a:rPr lang="en-US" dirty="0">
                <a:solidFill>
                  <a:srgbClr val="1F497D"/>
                </a:solidFill>
                <a:effectLst>
                  <a:outerShdw blurRad="38100" dist="38100" dir="2700000" algn="tl">
                    <a:srgbClr val="000000">
                      <a:alpha val="43137"/>
                    </a:srgbClr>
                  </a:outerShdw>
                </a:effectLst>
              </a:rPr>
              <a:t>Central Solenoid</a:t>
            </a:r>
            <a:endParaRPr lang="en-US" b="1" dirty="0">
              <a:solidFill>
                <a:schemeClr val="accent4"/>
              </a:solidFill>
              <a:effectLst>
                <a:outerShdw blurRad="38100" dist="38100" dir="2700000" algn="tl">
                  <a:srgbClr val="000000">
                    <a:alpha val="43137"/>
                  </a:srgbClr>
                </a:outerShdw>
              </a:effectLst>
            </a:endParaRPr>
          </a:p>
        </p:txBody>
      </p:sp>
      <p:sp>
        <p:nvSpPr>
          <p:cNvPr id="17" name="Text Box 6"/>
          <p:cNvSpPr txBox="1">
            <a:spLocks noChangeArrowheads="1"/>
          </p:cNvSpPr>
          <p:nvPr/>
        </p:nvSpPr>
        <p:spPr bwMode="auto">
          <a:xfrm>
            <a:off x="2286000" y="1511459"/>
            <a:ext cx="3429000" cy="5622052"/>
          </a:xfrm>
          <a:prstGeom prst="rect">
            <a:avLst/>
          </a:prstGeom>
          <a:noFill/>
          <a:ln w="9525">
            <a:noFill/>
            <a:miter lim="800000"/>
            <a:headEnd/>
            <a:tailEnd/>
          </a:ln>
        </p:spPr>
        <p:txBody>
          <a:bodyPr wrap="square">
            <a:spAutoFit/>
          </a:bodyPr>
          <a:lstStyle/>
          <a:p>
            <a:pPr marL="169863" indent="-169863">
              <a:spcAft>
                <a:spcPts val="1200"/>
              </a:spcAft>
              <a:buFont typeface="Arial" pitchFamily="34" charset="0"/>
              <a:buChar char="•"/>
            </a:pPr>
            <a:r>
              <a:rPr lang="en-US" b="1" dirty="0">
                <a:latin typeface="Arial" pitchFamily="34" charset="0"/>
                <a:cs typeface="Arial" pitchFamily="34" charset="0"/>
              </a:rPr>
              <a:t>Contract placed for </a:t>
            </a:r>
            <a:r>
              <a:rPr lang="en-US" b="1" dirty="0" smtClean="0">
                <a:latin typeface="Arial" pitchFamily="34" charset="0"/>
                <a:cs typeface="Arial" pitchFamily="34" charset="0"/>
              </a:rPr>
              <a:t>module fabrication with General Atomics </a:t>
            </a:r>
            <a:r>
              <a:rPr lang="en-US" b="1" dirty="0">
                <a:latin typeface="Arial" pitchFamily="34" charset="0"/>
                <a:cs typeface="Arial" pitchFamily="34" charset="0"/>
              </a:rPr>
              <a:t>(July 2011)</a:t>
            </a:r>
          </a:p>
          <a:p>
            <a:pPr marL="169863" lvl="0" indent="-169863">
              <a:buFont typeface="Arial" pitchFamily="34" charset="0"/>
              <a:buChar char="•"/>
            </a:pPr>
            <a:r>
              <a:rPr lang="en-US" b="1" dirty="0" smtClean="0">
                <a:latin typeface="Arial" pitchFamily="34" charset="0"/>
                <a:cs typeface="Arial" pitchFamily="34" charset="0"/>
              </a:rPr>
              <a:t>Successful Preliminary Design Review</a:t>
            </a:r>
          </a:p>
          <a:p>
            <a:pPr lvl="0">
              <a:spcAft>
                <a:spcPts val="1200"/>
              </a:spcAft>
              <a:tabLst>
                <a:tab pos="169863" algn="l"/>
              </a:tabLst>
            </a:pPr>
            <a:r>
              <a:rPr lang="en-US" b="1" dirty="0" smtClean="0">
                <a:latin typeface="Arial" pitchFamily="34" charset="0"/>
                <a:cs typeface="Arial" pitchFamily="34" charset="0"/>
              </a:rPr>
              <a:t>	(September 2011)</a:t>
            </a:r>
          </a:p>
          <a:p>
            <a:pPr marL="169863" lvl="0" indent="-169863">
              <a:buFont typeface="Arial" pitchFamily="34" charset="0"/>
              <a:buChar char="•"/>
            </a:pPr>
            <a:r>
              <a:rPr lang="en-US" b="1" dirty="0">
                <a:latin typeface="Arial" pitchFamily="34" charset="0"/>
                <a:cs typeface="Arial" pitchFamily="34" charset="0"/>
              </a:rPr>
              <a:t>Manufacturing input to structures design is being provided by industry</a:t>
            </a:r>
          </a:p>
          <a:p>
            <a:pPr lvl="0">
              <a:spcAft>
                <a:spcPts val="1200"/>
              </a:spcAft>
              <a:tabLst>
                <a:tab pos="169863" algn="l"/>
              </a:tabLst>
            </a:pPr>
            <a:r>
              <a:rPr lang="en-US" b="1" dirty="0">
                <a:latin typeface="Arial" pitchFamily="34" charset="0"/>
                <a:cs typeface="Arial" pitchFamily="34" charset="0"/>
              </a:rPr>
              <a:t>	(4 BOA contractors)</a:t>
            </a:r>
          </a:p>
          <a:p>
            <a:pPr marL="169863" indent="-169863">
              <a:spcAft>
                <a:spcPts val="1200"/>
              </a:spcAft>
              <a:buFont typeface="Arial" pitchFamily="34" charset="0"/>
              <a:buChar char="•"/>
            </a:pPr>
            <a:r>
              <a:rPr lang="en-US" b="1" dirty="0" smtClean="0">
                <a:latin typeface="Arial" pitchFamily="34" charset="0"/>
                <a:cs typeface="Arial" pitchFamily="34" charset="0"/>
              </a:rPr>
              <a:t>Assembly </a:t>
            </a:r>
            <a:r>
              <a:rPr lang="en-US" b="1" dirty="0">
                <a:latin typeface="Arial" pitchFamily="34" charset="0"/>
                <a:cs typeface="Arial" pitchFamily="34" charset="0"/>
              </a:rPr>
              <a:t>tooling on track for Preliminary Design Review (</a:t>
            </a:r>
            <a:r>
              <a:rPr lang="en-US" b="1" dirty="0" smtClean="0">
                <a:latin typeface="Arial" pitchFamily="34" charset="0"/>
                <a:cs typeface="Arial" pitchFamily="34" charset="0"/>
              </a:rPr>
              <a:t>February </a:t>
            </a:r>
            <a:r>
              <a:rPr lang="en-US" b="1" dirty="0">
                <a:latin typeface="Arial" pitchFamily="34" charset="0"/>
                <a:cs typeface="Arial" pitchFamily="34" charset="0"/>
              </a:rPr>
              <a:t>2012</a:t>
            </a:r>
            <a:r>
              <a:rPr lang="en-US" b="1" dirty="0" smtClean="0">
                <a:latin typeface="Arial" pitchFamily="34" charset="0"/>
                <a:cs typeface="Arial" pitchFamily="34" charset="0"/>
              </a:rPr>
              <a:t>)</a:t>
            </a:r>
          </a:p>
          <a:p>
            <a:pPr marL="169863" indent="-169863">
              <a:spcAft>
                <a:spcPts val="800"/>
              </a:spcAft>
              <a:buFont typeface="Arial" pitchFamily="34" charset="0"/>
              <a:buChar char="•"/>
            </a:pPr>
            <a:r>
              <a:rPr lang="en-US" b="1" dirty="0" smtClean="0">
                <a:latin typeface="Arial" pitchFamily="34" charset="0"/>
                <a:cs typeface="Arial" pitchFamily="34" charset="0"/>
              </a:rPr>
              <a:t>Technical </a:t>
            </a:r>
            <a:r>
              <a:rPr lang="en-US" b="1" dirty="0">
                <a:latin typeface="Arial" pitchFamily="34" charset="0"/>
                <a:cs typeface="Arial" pitchFamily="34" charset="0"/>
              </a:rPr>
              <a:t>and schedule issues are being </a:t>
            </a:r>
            <a:r>
              <a:rPr lang="en-US" b="1" dirty="0" smtClean="0">
                <a:latin typeface="Arial" pitchFamily="34" charset="0"/>
                <a:cs typeface="Arial" pitchFamily="34" charset="0"/>
              </a:rPr>
              <a:t>addressed</a:t>
            </a:r>
            <a:endParaRPr lang="en-US" b="1" dirty="0">
              <a:latin typeface="Arial" pitchFamily="34" charset="0"/>
              <a:cs typeface="Arial" pitchFamily="34" charset="0"/>
            </a:endParaRPr>
          </a:p>
          <a:p>
            <a:pPr marL="342900" lvl="0" indent="-342900">
              <a:spcAft>
                <a:spcPts val="800"/>
              </a:spcAft>
              <a:buFont typeface="Arial" pitchFamily="34" charset="0"/>
              <a:buChar char="•"/>
            </a:pPr>
            <a:endParaRPr lang="en-US" b="1" dirty="0">
              <a:latin typeface="Arial" pitchFamily="34" charset="0"/>
              <a:cs typeface="Arial" pitchFamily="34" charset="0"/>
            </a:endParaRPr>
          </a:p>
          <a:p>
            <a:pPr lvl="0">
              <a:spcAft>
                <a:spcPts val="800"/>
              </a:spcAft>
            </a:pPr>
            <a:endParaRPr lang="en-US" b="1" dirty="0">
              <a:latin typeface="Arial" pitchFamily="34" charset="0"/>
              <a:cs typeface="Arial" pitchFamily="34" charset="0"/>
            </a:endParaRPr>
          </a:p>
        </p:txBody>
      </p:sp>
    </p:spTree>
    <p:extLst>
      <p:ext uri="{BB962C8B-B14F-4D97-AF65-F5344CB8AC3E}">
        <p14:creationId xmlns:p14="http://schemas.microsoft.com/office/powerpoint/2010/main" val="2917119265"/>
      </p:ext>
    </p:extLst>
  </p:cSld>
  <p:clrMapOvr>
    <a:masterClrMapping/>
  </p:clrMapOvr>
  <mc:AlternateContent xmlns:mc="http://schemas.openxmlformats.org/markup-compatibility/2006" xmlns:p14="http://schemas.microsoft.com/office/powerpoint/2010/main">
    <mc:Choice Requires="p14">
      <p:transition p14:dur="10"/>
    </mc:Choice>
    <mc:Fallback xmlns:mv="urn:schemas-microsoft-com:mac:vml"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S conductor testing SNS.jpg"/>
          <p:cNvPicPr>
            <a:picLocks noChangeAspect="1"/>
          </p:cNvPicPr>
          <p:nvPr/>
        </p:nvPicPr>
        <p:blipFill>
          <a:blip r:embed="rId3"/>
          <a:stretch>
            <a:fillRect/>
          </a:stretch>
        </p:blipFill>
        <p:spPr>
          <a:xfrm>
            <a:off x="0" y="946404"/>
            <a:ext cx="9144000" cy="5911596"/>
          </a:xfrm>
          <a:prstGeom prst="rect">
            <a:avLst/>
          </a:prstGeom>
        </p:spPr>
      </p:pic>
      <p:sp>
        <p:nvSpPr>
          <p:cNvPr id="2" name="Title 1"/>
          <p:cNvSpPr>
            <a:spLocks noGrp="1"/>
          </p:cNvSpPr>
          <p:nvPr>
            <p:ph type="ctrTitle"/>
          </p:nvPr>
        </p:nvSpPr>
        <p:spPr>
          <a:xfrm>
            <a:off x="304800" y="-152400"/>
            <a:ext cx="7162800" cy="1470025"/>
          </a:xfrm>
        </p:spPr>
        <p:txBody>
          <a:bodyPr>
            <a:normAutofit/>
          </a:bodyPr>
          <a:lstStyle/>
          <a:p>
            <a:pPr algn="l"/>
            <a:r>
              <a:rPr lang="en-US" sz="3200" b="1" dirty="0" smtClean="0">
                <a:solidFill>
                  <a:schemeClr val="tx2">
                    <a:lumMod val="75000"/>
                  </a:schemeClr>
                </a:solidFill>
                <a:effectLst>
                  <a:outerShdw blurRad="38100" dist="38100" dir="2700000" algn="tl">
                    <a:srgbClr val="000000">
                      <a:alpha val="43137"/>
                    </a:srgbClr>
                  </a:outerShdw>
                </a:effectLst>
                <a:latin typeface="Arial"/>
                <a:cs typeface="Arial"/>
              </a:rPr>
              <a:t>Central Solenoid Conductor Testing </a:t>
            </a:r>
            <a:r>
              <a:rPr lang="en-US" sz="2000" b="1" dirty="0" smtClean="0">
                <a:solidFill>
                  <a:schemeClr val="tx2">
                    <a:lumMod val="75000"/>
                  </a:schemeClr>
                </a:solidFill>
                <a:effectLst>
                  <a:outerShdw blurRad="38100" dist="38100" dir="2700000" algn="tl">
                    <a:srgbClr val="000000">
                      <a:alpha val="43137"/>
                    </a:srgbClr>
                  </a:outerShdw>
                </a:effectLst>
                <a:latin typeface="Arial"/>
                <a:cs typeface="Arial"/>
              </a:rPr>
              <a:t>at ORNL’s Spallation Neutron Source </a:t>
            </a:r>
            <a:r>
              <a:rPr lang="en-US" sz="1600" b="1" dirty="0" smtClean="0">
                <a:solidFill>
                  <a:schemeClr val="tx2">
                    <a:lumMod val="75000"/>
                  </a:schemeClr>
                </a:solidFill>
                <a:effectLst>
                  <a:outerShdw blurRad="38100" dist="38100" dir="2700000" algn="tl">
                    <a:srgbClr val="000000">
                      <a:alpha val="43137"/>
                    </a:srgbClr>
                  </a:outerShdw>
                </a:effectLst>
                <a:latin typeface="Arial"/>
                <a:cs typeface="Arial"/>
              </a:rPr>
              <a:t>(DOE/SC/BES)</a:t>
            </a:r>
            <a:endParaRPr lang="en-US" sz="1600" b="1" dirty="0">
              <a:solidFill>
                <a:schemeClr val="tx2">
                  <a:lumMod val="75000"/>
                </a:schemeClr>
              </a:solidFill>
              <a:effectLst>
                <a:outerShdw blurRad="38100" dist="38100" dir="2700000" algn="tl">
                  <a:srgbClr val="000000">
                    <a:alpha val="43137"/>
                  </a:srgbClr>
                </a:outerShdw>
              </a:effectLst>
              <a:latin typeface="Arial"/>
              <a:cs typeface="Arial"/>
            </a:endParaRPr>
          </a:p>
        </p:txBody>
      </p:sp>
      <p:sp>
        <p:nvSpPr>
          <p:cNvPr id="5" name="Title 1"/>
          <p:cNvSpPr txBox="1">
            <a:spLocks/>
          </p:cNvSpPr>
          <p:nvPr/>
        </p:nvSpPr>
        <p:spPr>
          <a:xfrm>
            <a:off x="152400" y="2362200"/>
            <a:ext cx="6172200" cy="2590800"/>
          </a:xfrm>
          <a:prstGeom prst="rect">
            <a:avLst/>
          </a:prstGeom>
        </p:spPr>
        <p:txBody>
          <a:bodyPr vert="horz" lIns="91440" tIns="45720" rIns="91440" bIns="45720" rtlCol="0" anchor="t">
            <a:normAutofit/>
          </a:bodyPr>
          <a:lstStyle/>
          <a:p>
            <a:pPr marL="274320" indent="-182880">
              <a:spcBef>
                <a:spcPts val="600"/>
              </a:spcBef>
              <a:buClr>
                <a:schemeClr val="accent1">
                  <a:lumMod val="50000"/>
                </a:schemeClr>
              </a:buClr>
              <a:buSzPct val="125000"/>
              <a:buFont typeface="Arial"/>
              <a:buChar char="•"/>
            </a:pPr>
            <a:r>
              <a:rPr lang="en-US" dirty="0" smtClean="0">
                <a:latin typeface="Arial" pitchFamily="34" charset="0"/>
                <a:cs typeface="Arial" pitchFamily="34" charset="0"/>
              </a:rPr>
              <a:t>Measure strain state of a CS conductor sample after high cyclic loads and compare regions that experienced high E-M loads and low E-M loads</a:t>
            </a:r>
          </a:p>
          <a:p>
            <a:pPr marL="274320" indent="-182880">
              <a:spcBef>
                <a:spcPts val="600"/>
              </a:spcBef>
              <a:buClr>
                <a:schemeClr val="accent1">
                  <a:lumMod val="50000"/>
                </a:schemeClr>
              </a:buClr>
              <a:buSzPct val="125000"/>
              <a:buFont typeface="Arial"/>
              <a:buChar char="•"/>
            </a:pPr>
            <a:r>
              <a:rPr lang="en-US" dirty="0" smtClean="0">
                <a:latin typeface="Arial" pitchFamily="34" charset="0"/>
                <a:cs typeface="Arial" pitchFamily="34" charset="0"/>
              </a:rPr>
              <a:t>Enhance understanding of the impact of strain on performance</a:t>
            </a:r>
          </a:p>
          <a:p>
            <a:pPr marL="274320" indent="-182880">
              <a:spcBef>
                <a:spcPts val="600"/>
              </a:spcBef>
              <a:buClr>
                <a:schemeClr val="accent1">
                  <a:lumMod val="50000"/>
                </a:schemeClr>
              </a:buClr>
              <a:buSzPct val="125000"/>
              <a:buFont typeface="Arial"/>
              <a:buChar char="•"/>
            </a:pPr>
            <a:r>
              <a:rPr lang="en-US" dirty="0" smtClean="0">
                <a:latin typeface="Arial" pitchFamily="34" charset="0"/>
                <a:cs typeface="Arial" pitchFamily="34" charset="0"/>
              </a:rPr>
              <a:t>Provide insight for improving design </a:t>
            </a:r>
            <a:endParaRPr kumimoji="0" lang="en-US" i="0" u="none" strike="noStrike" kern="1200" cap="none" spc="0" normalizeH="0" baseline="0" noProof="0" dirty="0">
              <a:ln>
                <a:noFill/>
              </a:ln>
              <a:solidFill>
                <a:schemeClr val="tx1">
                  <a:lumMod val="95000"/>
                  <a:lumOff val="5000"/>
                </a:schemeClr>
              </a:solidFill>
              <a:effectLst/>
              <a:uLnTx/>
              <a:uFillTx/>
              <a:latin typeface="Arial" pitchFamily="34" charset="0"/>
              <a:ea typeface="+mj-ea"/>
              <a:cs typeface="Arial" pitchFamily="34" charset="0"/>
            </a:endParaRPr>
          </a:p>
        </p:txBody>
      </p:sp>
      <p:sp>
        <p:nvSpPr>
          <p:cNvPr id="10" name="TextBox 9"/>
          <p:cNvSpPr txBox="1"/>
          <p:nvPr/>
        </p:nvSpPr>
        <p:spPr>
          <a:xfrm>
            <a:off x="304800" y="1371600"/>
            <a:ext cx="6324600" cy="646331"/>
          </a:xfrm>
          <a:prstGeom prst="rect">
            <a:avLst/>
          </a:prstGeom>
          <a:noFill/>
        </p:spPr>
        <p:txBody>
          <a:bodyPr wrap="square" rtlCol="0">
            <a:spAutoFit/>
          </a:bodyPr>
          <a:lstStyle/>
          <a:p>
            <a:r>
              <a:rPr lang="en-US" i="1" dirty="0" smtClean="0">
                <a:latin typeface="Arial"/>
                <a:cs typeface="Arial"/>
              </a:rPr>
              <a:t>Past testing showed significant conductor degradation under cyclic electromagnetic (E-M) loading conditions</a:t>
            </a:r>
            <a:r>
              <a:rPr lang="en-US" dirty="0" smtClean="0">
                <a:latin typeface="Arial"/>
                <a:cs typeface="Arial"/>
              </a:rPr>
              <a:t> </a:t>
            </a:r>
            <a:endParaRPr lang="en-US" dirty="0">
              <a:latin typeface="Arial"/>
              <a:cs typeface="Arial"/>
            </a:endParaRPr>
          </a:p>
        </p:txBody>
      </p:sp>
      <p:sp>
        <p:nvSpPr>
          <p:cNvPr id="11" name="TextBox 10"/>
          <p:cNvSpPr txBox="1"/>
          <p:nvPr/>
        </p:nvSpPr>
        <p:spPr>
          <a:xfrm>
            <a:off x="304800" y="2057400"/>
            <a:ext cx="6324600" cy="369332"/>
          </a:xfrm>
          <a:prstGeom prst="rect">
            <a:avLst/>
          </a:prstGeom>
          <a:noFill/>
        </p:spPr>
        <p:txBody>
          <a:bodyPr wrap="square" rtlCol="0">
            <a:spAutoFit/>
          </a:bodyPr>
          <a:lstStyle/>
          <a:p>
            <a:r>
              <a:rPr lang="en-US" b="1" dirty="0" smtClean="0">
                <a:latin typeface="Arial" pitchFamily="34" charset="0"/>
                <a:cs typeface="Arial" pitchFamily="34" charset="0"/>
              </a:rPr>
              <a:t>SNS VULCAN tests will: </a:t>
            </a:r>
            <a:endParaRPr lang="en-US" b="1" dirty="0">
              <a:latin typeface="Arial" pitchFamily="34" charset="0"/>
              <a:cs typeface="Arial" pitchFamily="34" charset="0"/>
            </a:endParaRPr>
          </a:p>
        </p:txBody>
      </p:sp>
      <p:sp>
        <p:nvSpPr>
          <p:cNvPr id="12" name="TextBox 11"/>
          <p:cNvSpPr txBox="1"/>
          <p:nvPr/>
        </p:nvSpPr>
        <p:spPr>
          <a:xfrm>
            <a:off x="304800" y="1066800"/>
            <a:ext cx="4191000" cy="400110"/>
          </a:xfrm>
          <a:prstGeom prst="rect">
            <a:avLst/>
          </a:prstGeom>
          <a:noFill/>
        </p:spPr>
        <p:txBody>
          <a:bodyPr wrap="square" rtlCol="0">
            <a:spAutoFit/>
          </a:bodyPr>
          <a:lstStyle/>
          <a:p>
            <a:r>
              <a:rPr lang="en-US" sz="2000" b="1" dirty="0" smtClean="0">
                <a:latin typeface="Arial"/>
                <a:cs typeface="Arial"/>
              </a:rPr>
              <a:t>Issue:</a:t>
            </a:r>
          </a:p>
        </p:txBody>
      </p:sp>
      <p:sp>
        <p:nvSpPr>
          <p:cNvPr id="3" name="TextBox 2"/>
          <p:cNvSpPr txBox="1"/>
          <p:nvPr/>
        </p:nvSpPr>
        <p:spPr>
          <a:xfrm>
            <a:off x="228600" y="6096000"/>
            <a:ext cx="3810000" cy="600164"/>
          </a:xfrm>
          <a:prstGeom prst="rect">
            <a:avLst/>
          </a:prstGeom>
          <a:noFill/>
        </p:spPr>
        <p:txBody>
          <a:bodyPr wrap="square" rtlCol="0">
            <a:spAutoFit/>
          </a:bodyPr>
          <a:lstStyle/>
          <a:p>
            <a:r>
              <a:rPr lang="en-US" sz="1100" b="1"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VULCAN </a:t>
            </a:r>
          </a:p>
          <a:p>
            <a:r>
              <a:rPr lang="en-US" sz="1100" b="1" dirty="0"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Engineering Materials</a:t>
            </a:r>
          </a:p>
          <a:p>
            <a:r>
              <a:rPr lang="en-US" sz="1100" b="1" dirty="0" err="1" smtClean="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rPr>
              <a:t>Diffractometer</a:t>
            </a:r>
            <a:endParaRPr lang="en-US" sz="1100" b="1" dirty="0">
              <a:solidFill>
                <a:schemeClr val="bg1">
                  <a:lumMod val="95000"/>
                </a:schemeClr>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2069898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229600" cy="1143000"/>
          </a:xfrm>
        </p:spPr>
        <p:txBody>
          <a:bodyPr>
            <a:normAutofit/>
          </a:bodyPr>
          <a:lstStyle/>
          <a:p>
            <a:pPr algn="l"/>
            <a:r>
              <a:rPr lang="en-US" sz="2400" b="1" dirty="0" smtClean="0">
                <a:solidFill>
                  <a:srgbClr val="1F497D"/>
                </a:solidFill>
                <a:effectLst>
                  <a:outerShdw blurRad="38100" dist="38100" dir="2700000" algn="tl">
                    <a:srgbClr val="000000">
                      <a:alpha val="43137"/>
                    </a:srgbClr>
                  </a:outerShdw>
                </a:effectLst>
                <a:latin typeface="Arial" pitchFamily="34" charset="0"/>
                <a:ea typeface="Osaka" charset="-128"/>
                <a:cs typeface="Arial" pitchFamily="34" charset="0"/>
              </a:rPr>
              <a:t>Progress and Plans</a:t>
            </a:r>
            <a:r>
              <a:rPr lang="en-US" sz="3200" b="1" dirty="0" smtClean="0">
                <a:solidFill>
                  <a:srgbClr val="1F497D"/>
                </a:solidFill>
                <a:effectLst>
                  <a:outerShdw blurRad="38100" dist="38100" dir="2700000" algn="tl">
                    <a:srgbClr val="000000">
                      <a:alpha val="43137"/>
                    </a:srgbClr>
                  </a:outerShdw>
                </a:effectLst>
                <a:latin typeface="Arial" pitchFamily="34" charset="0"/>
                <a:ea typeface="Osaka" charset="-128"/>
                <a:cs typeface="Arial" pitchFamily="34" charset="0"/>
              </a:rPr>
              <a:t/>
            </a:r>
            <a:br>
              <a:rPr lang="en-US" sz="3200" b="1" dirty="0" smtClean="0">
                <a:solidFill>
                  <a:srgbClr val="1F497D"/>
                </a:solidFill>
                <a:effectLst>
                  <a:outerShdw blurRad="38100" dist="38100" dir="2700000" algn="tl">
                    <a:srgbClr val="000000">
                      <a:alpha val="43137"/>
                    </a:srgbClr>
                  </a:outerShdw>
                </a:effectLst>
                <a:latin typeface="Arial" pitchFamily="34" charset="0"/>
                <a:ea typeface="Osaka" charset="-128"/>
                <a:cs typeface="Arial" pitchFamily="34" charset="0"/>
              </a:rPr>
            </a:br>
            <a:r>
              <a:rPr lang="en-US" sz="3200" b="1" dirty="0" smtClean="0">
                <a:solidFill>
                  <a:srgbClr val="1F497D"/>
                </a:solidFill>
                <a:effectLst>
                  <a:outerShdw blurRad="38100" dist="38100" dir="2700000" algn="tl">
                    <a:srgbClr val="000000">
                      <a:alpha val="43137"/>
                    </a:srgbClr>
                  </a:outerShdw>
                </a:effectLst>
                <a:latin typeface="Arial" pitchFamily="34" charset="0"/>
                <a:cs typeface="Arial" pitchFamily="34" charset="0"/>
              </a:rPr>
              <a:t>Toroidal Field Conductor: Strand</a:t>
            </a:r>
            <a:endParaRPr lang="en-US" sz="3200" b="1" dirty="0">
              <a:solidFill>
                <a:srgbClr val="1F497D"/>
              </a:solidFill>
              <a:effectLst>
                <a:outerShdw blurRad="38100" dist="38100" dir="2700000" algn="tl">
                  <a:srgbClr val="000000">
                    <a:alpha val="43137"/>
                  </a:srgbClr>
                </a:outerShdw>
              </a:effectLst>
              <a:latin typeface="Arial" pitchFamily="34" charset="0"/>
              <a:cs typeface="Arial" pitchFamily="34" charset="0"/>
            </a:endParaRPr>
          </a:p>
        </p:txBody>
      </p:sp>
      <p:sp>
        <p:nvSpPr>
          <p:cNvPr id="6" name="TextBox 5"/>
          <p:cNvSpPr txBox="1"/>
          <p:nvPr/>
        </p:nvSpPr>
        <p:spPr>
          <a:xfrm>
            <a:off x="5724525" y="5857875"/>
            <a:ext cx="3429000" cy="276999"/>
          </a:xfrm>
          <a:prstGeom prst="rect">
            <a:avLst/>
          </a:prstGeom>
          <a:noFill/>
        </p:spPr>
        <p:txBody>
          <a:bodyPr wrap="square" rtlCol="0">
            <a:spAutoFit/>
          </a:bodyPr>
          <a:lstStyle/>
          <a:p>
            <a:pPr algn="r"/>
            <a:r>
              <a:rPr lang="en-US" sz="1200" b="1" dirty="0" smtClean="0">
                <a:solidFill>
                  <a:schemeClr val="bg1">
                    <a:lumMod val="65000"/>
                  </a:schemeClr>
                </a:solidFill>
                <a:latin typeface="Arial" pitchFamily="34" charset="0"/>
                <a:cs typeface="Arial" pitchFamily="34" charset="0"/>
              </a:rPr>
              <a:t>Photo: Oxford Superconducting Technology</a:t>
            </a:r>
            <a:endParaRPr lang="en-US" sz="1200" b="1" dirty="0">
              <a:solidFill>
                <a:schemeClr val="bg1">
                  <a:lumMod val="65000"/>
                </a:schemeClr>
              </a:solidFill>
              <a:latin typeface="Arial" pitchFamily="34" charset="0"/>
              <a:cs typeface="Arial" pitchFamily="34" charset="0"/>
            </a:endParaRPr>
          </a:p>
        </p:txBody>
      </p:sp>
      <p:pic>
        <p:nvPicPr>
          <p:cNvPr id="1026" name="Picture 2" descr="\\usiter1\groups\Communications\Industry Contacts and Multimedia\Oxford Superconducting\PICT02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1129" y="1524000"/>
            <a:ext cx="6352870" cy="4223982"/>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p:nvSpPr>
        <p:spPr bwMode="auto">
          <a:xfrm>
            <a:off x="228600" y="1385661"/>
            <a:ext cx="2562529" cy="5134739"/>
          </a:xfrm>
          <a:prstGeom prst="rect">
            <a:avLst/>
          </a:prstGeom>
          <a:noFill/>
          <a:ln w="9525">
            <a:noFill/>
            <a:miter lim="800000"/>
            <a:headEnd/>
            <a:tailEnd/>
          </a:ln>
        </p:spPr>
        <p:txBody>
          <a:bodyPr wrap="square">
            <a:spAutoFit/>
          </a:bodyPr>
          <a:lstStyle/>
          <a:p>
            <a:pPr algn="l">
              <a:spcAft>
                <a:spcPts val="1000"/>
              </a:spcAft>
              <a:defRPr/>
            </a:pPr>
            <a:r>
              <a:rPr lang="en-US" b="1" dirty="0" smtClean="0">
                <a:latin typeface="Arial" pitchFamily="34" charset="0"/>
                <a:ea typeface="MS PGothic" pitchFamily="34" charset="-128"/>
                <a:cs typeface="Arial" pitchFamily="34" charset="0"/>
              </a:rPr>
              <a:t>Major contracts awarded to:</a:t>
            </a:r>
          </a:p>
          <a:p>
            <a:pPr marL="228600" indent="-228600">
              <a:spcAft>
                <a:spcPts val="1000"/>
              </a:spcAft>
              <a:buFont typeface="Arial" pitchFamily="34" charset="0"/>
              <a:buChar char="•"/>
              <a:defRPr/>
            </a:pPr>
            <a:r>
              <a:rPr lang="en-US" b="1" dirty="0">
                <a:latin typeface="Arial" pitchFamily="34" charset="0"/>
                <a:ea typeface="MS PGothic" pitchFamily="34" charset="-128"/>
                <a:cs typeface="Arial" pitchFamily="34" charset="0"/>
              </a:rPr>
              <a:t>Oxford Superconducting Technology</a:t>
            </a:r>
          </a:p>
          <a:p>
            <a:pPr marL="228600" indent="-228600" algn="l">
              <a:buFont typeface="Arial" pitchFamily="34" charset="0"/>
              <a:buChar char="•"/>
              <a:defRPr/>
            </a:pPr>
            <a:r>
              <a:rPr lang="en-US" b="1" dirty="0" err="1" smtClean="0">
                <a:latin typeface="Arial" pitchFamily="34" charset="0"/>
                <a:ea typeface="MS PGothic" pitchFamily="34" charset="-128"/>
                <a:cs typeface="Arial" pitchFamily="34" charset="0"/>
              </a:rPr>
              <a:t>Luvata</a:t>
            </a:r>
            <a:endParaRPr lang="en-US" b="1" dirty="0" smtClean="0">
              <a:latin typeface="Arial" pitchFamily="34" charset="0"/>
              <a:ea typeface="MS PGothic" pitchFamily="34" charset="-128"/>
              <a:cs typeface="Arial" pitchFamily="34" charset="0"/>
            </a:endParaRPr>
          </a:p>
          <a:p>
            <a:pPr algn="l">
              <a:spcAft>
                <a:spcPts val="1000"/>
              </a:spcAft>
              <a:tabLst>
                <a:tab pos="228600" algn="l"/>
              </a:tabLst>
              <a:defRPr/>
            </a:pPr>
            <a:r>
              <a:rPr lang="en-US" b="1" dirty="0" smtClean="0">
                <a:latin typeface="Arial" pitchFamily="34" charset="0"/>
                <a:ea typeface="MS PGothic" pitchFamily="34" charset="-128"/>
                <a:cs typeface="Arial" pitchFamily="34" charset="0"/>
              </a:rPr>
              <a:t>	Waterbury, Inc.</a:t>
            </a:r>
          </a:p>
          <a:p>
            <a:pPr marL="228600" indent="-228600">
              <a:spcAft>
                <a:spcPts val="1000"/>
              </a:spcAft>
              <a:buFont typeface="Arial" pitchFamily="34" charset="0"/>
              <a:buChar char="•"/>
              <a:defRPr/>
            </a:pPr>
            <a:r>
              <a:rPr lang="en-US" b="1" dirty="0" smtClean="0">
                <a:latin typeface="Arial" pitchFamily="34" charset="0"/>
                <a:ea typeface="MS PGothic" pitchFamily="34" charset="-128"/>
                <a:cs typeface="Arial" pitchFamily="34" charset="0"/>
              </a:rPr>
              <a:t>New </a:t>
            </a:r>
            <a:r>
              <a:rPr lang="en-US" b="1" dirty="0">
                <a:latin typeface="Arial" pitchFamily="34" charset="0"/>
                <a:ea typeface="MS PGothic" pitchFamily="34" charset="-128"/>
                <a:cs typeface="Arial" pitchFamily="34" charset="0"/>
              </a:rPr>
              <a:t>England Wire Technologies Corporation</a:t>
            </a:r>
          </a:p>
          <a:p>
            <a:pPr marL="228600" indent="-228600" algn="l">
              <a:buFont typeface="Arial" pitchFamily="34" charset="0"/>
              <a:buChar char="•"/>
              <a:defRPr/>
            </a:pPr>
            <a:r>
              <a:rPr lang="en-US" b="1" dirty="0" smtClean="0">
                <a:latin typeface="Arial" pitchFamily="34" charset="0"/>
                <a:ea typeface="MS PGothic" pitchFamily="34" charset="-128"/>
                <a:cs typeface="Arial" pitchFamily="34" charset="0"/>
              </a:rPr>
              <a:t>CICEFT</a:t>
            </a:r>
          </a:p>
          <a:p>
            <a:pPr marL="228600" indent="-228600" algn="l">
              <a:spcAft>
                <a:spcPts val="1000"/>
              </a:spcAft>
              <a:tabLst>
                <a:tab pos="228600" algn="l"/>
              </a:tabLst>
              <a:defRPr/>
            </a:pPr>
            <a:r>
              <a:rPr lang="en-US" sz="1400" b="1" dirty="0" smtClean="0">
                <a:latin typeface="Arial" pitchFamily="34" charset="0"/>
                <a:ea typeface="MS PGothic" pitchFamily="34" charset="-128"/>
                <a:cs typeface="Arial" pitchFamily="34" charset="0"/>
              </a:rPr>
              <a:t>	(Cable in-Conduit Engineering, Fabrication and Testing), now called High Performance Magnetics</a:t>
            </a:r>
          </a:p>
          <a:p>
            <a:pPr algn="l">
              <a:spcAft>
                <a:spcPts val="1000"/>
              </a:spcAft>
              <a:defRPr/>
            </a:pPr>
            <a:endParaRPr lang="en-US" b="1" dirty="0" smtClean="0">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1426683117"/>
      </p:ext>
    </p:extLst>
  </p:cSld>
  <p:clrMapOvr>
    <a:masterClrMapping/>
  </p:clrMapOvr>
  <mc:AlternateContent xmlns:mc="http://schemas.openxmlformats.org/markup-compatibility/2006" xmlns:p14="http://schemas.microsoft.com/office/powerpoint/2010/main">
    <mc:Choice Requires="p14">
      <p:transition p14:dur="10"/>
    </mc:Choice>
    <mc:Fallback xmlns:mv="urn:schemas-microsoft-com:mac:vml"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675" y="1214198"/>
            <a:ext cx="8239125" cy="5643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2400" y="0"/>
            <a:ext cx="8229600" cy="1143000"/>
          </a:xfrm>
        </p:spPr>
        <p:txBody>
          <a:bodyPr>
            <a:normAutofit/>
          </a:bodyPr>
          <a:lstStyle/>
          <a:p>
            <a:pPr algn="l"/>
            <a:r>
              <a:rPr lang="en-US" sz="2400" b="1" dirty="0" smtClean="0">
                <a:solidFill>
                  <a:srgbClr val="1F497D"/>
                </a:solidFill>
                <a:effectLst>
                  <a:outerShdw blurRad="38100" dist="38100" dir="2700000" algn="tl">
                    <a:srgbClr val="000000">
                      <a:alpha val="43137"/>
                    </a:srgbClr>
                  </a:outerShdw>
                </a:effectLst>
                <a:latin typeface="Arial" pitchFamily="34" charset="0"/>
                <a:ea typeface="Osaka" charset="-128"/>
                <a:cs typeface="Arial" pitchFamily="34" charset="0"/>
              </a:rPr>
              <a:t>Progress and Plans</a:t>
            </a:r>
            <a:r>
              <a:rPr lang="en-US" sz="3200" b="1" dirty="0" smtClean="0">
                <a:solidFill>
                  <a:srgbClr val="1F497D"/>
                </a:solidFill>
                <a:effectLst>
                  <a:outerShdw blurRad="38100" dist="38100" dir="2700000" algn="tl">
                    <a:srgbClr val="000000">
                      <a:alpha val="43137"/>
                    </a:srgbClr>
                  </a:outerShdw>
                </a:effectLst>
                <a:latin typeface="Arial" pitchFamily="34" charset="0"/>
                <a:ea typeface="Osaka" charset="-128"/>
                <a:cs typeface="Arial" pitchFamily="34" charset="0"/>
              </a:rPr>
              <a:t/>
            </a:r>
            <a:br>
              <a:rPr lang="en-US" sz="3200" b="1" dirty="0" smtClean="0">
                <a:solidFill>
                  <a:srgbClr val="1F497D"/>
                </a:solidFill>
                <a:effectLst>
                  <a:outerShdw blurRad="38100" dist="38100" dir="2700000" algn="tl">
                    <a:srgbClr val="000000">
                      <a:alpha val="43137"/>
                    </a:srgbClr>
                  </a:outerShdw>
                </a:effectLst>
                <a:latin typeface="Arial" pitchFamily="34" charset="0"/>
                <a:ea typeface="Osaka" charset="-128"/>
                <a:cs typeface="Arial" pitchFamily="34" charset="0"/>
              </a:rPr>
            </a:br>
            <a:r>
              <a:rPr lang="en-US" sz="3200" b="1" dirty="0" smtClean="0">
                <a:solidFill>
                  <a:srgbClr val="1F497D"/>
                </a:solidFill>
                <a:effectLst>
                  <a:outerShdw blurRad="38100" dist="38100" dir="2700000" algn="tl">
                    <a:srgbClr val="000000">
                      <a:alpha val="43137"/>
                    </a:srgbClr>
                  </a:outerShdw>
                </a:effectLst>
                <a:latin typeface="Arial" pitchFamily="34" charset="0"/>
                <a:cs typeface="Arial" pitchFamily="34" charset="0"/>
              </a:rPr>
              <a:t>Toroidal Field Conductor: Strand</a:t>
            </a:r>
            <a:endParaRPr lang="en-US" sz="3200" b="1" dirty="0">
              <a:solidFill>
                <a:srgbClr val="1F497D"/>
              </a:solidFill>
              <a:effectLst>
                <a:outerShdw blurRad="38100" dist="38100" dir="2700000" algn="tl">
                  <a:srgbClr val="000000">
                    <a:alpha val="43137"/>
                  </a:srgbClr>
                </a:outerShdw>
              </a:effectLst>
              <a:latin typeface="Arial" pitchFamily="34" charset="0"/>
              <a:cs typeface="Arial" pitchFamily="34" charset="0"/>
            </a:endParaRPr>
          </a:p>
        </p:txBody>
      </p:sp>
      <p:sp>
        <p:nvSpPr>
          <p:cNvPr id="12" name="TextBox 11"/>
          <p:cNvSpPr txBox="1"/>
          <p:nvPr/>
        </p:nvSpPr>
        <p:spPr>
          <a:xfrm>
            <a:off x="5943600" y="6551652"/>
            <a:ext cx="2667000" cy="276999"/>
          </a:xfrm>
          <a:prstGeom prst="rect">
            <a:avLst/>
          </a:prstGeom>
          <a:noFill/>
        </p:spPr>
        <p:txBody>
          <a:bodyPr wrap="square" rtlCol="0">
            <a:spAutoFit/>
          </a:bodyPr>
          <a:lstStyle/>
          <a:p>
            <a:pPr algn="r"/>
            <a:r>
              <a:rPr lang="en-US" sz="1200" b="1" dirty="0" smtClean="0">
                <a:solidFill>
                  <a:schemeClr val="bg1">
                    <a:lumMod val="65000"/>
                  </a:schemeClr>
                </a:solidFill>
                <a:latin typeface="Arial" pitchFamily="34" charset="0"/>
                <a:cs typeface="Arial" pitchFamily="34" charset="0"/>
              </a:rPr>
              <a:t>Photo: </a:t>
            </a:r>
            <a:r>
              <a:rPr lang="en-US" sz="1200" b="1" dirty="0" err="1" smtClean="0">
                <a:solidFill>
                  <a:schemeClr val="bg1">
                    <a:lumMod val="65000"/>
                  </a:schemeClr>
                </a:solidFill>
                <a:latin typeface="Arial" pitchFamily="34" charset="0"/>
                <a:cs typeface="Arial" pitchFamily="34" charset="0"/>
              </a:rPr>
              <a:t>Luvata</a:t>
            </a:r>
            <a:r>
              <a:rPr lang="en-US" sz="1200" b="1" dirty="0" smtClean="0">
                <a:solidFill>
                  <a:schemeClr val="bg1">
                    <a:lumMod val="65000"/>
                  </a:schemeClr>
                </a:solidFill>
                <a:latin typeface="Arial" pitchFamily="34" charset="0"/>
                <a:cs typeface="Arial" pitchFamily="34" charset="0"/>
              </a:rPr>
              <a:t> Waterbury</a:t>
            </a:r>
            <a:endParaRPr lang="en-US" sz="1200" b="1" dirty="0">
              <a:solidFill>
                <a:schemeClr val="bg1">
                  <a:lumMod val="65000"/>
                </a:schemeClr>
              </a:solidFill>
              <a:latin typeface="Arial" pitchFamily="34" charset="0"/>
              <a:cs typeface="Arial" pitchFamily="34" charset="0"/>
            </a:endParaRPr>
          </a:p>
        </p:txBody>
      </p:sp>
    </p:spTree>
    <p:extLst>
      <p:ext uri="{BB962C8B-B14F-4D97-AF65-F5344CB8AC3E}">
        <p14:creationId xmlns:p14="http://schemas.microsoft.com/office/powerpoint/2010/main" val="1685445543"/>
      </p:ext>
    </p:extLst>
  </p:cSld>
  <p:clrMapOvr>
    <a:masterClrMapping/>
  </p:clrMapOvr>
  <mc:AlternateContent xmlns:mc="http://schemas.openxmlformats.org/markup-compatibility/2006" xmlns:p14="http://schemas.microsoft.com/office/powerpoint/2010/main">
    <mc:Choice Requires="p14">
      <p:transition p14:dur="10"/>
    </mc:Choice>
    <mc:Fallback xmlns:mv="urn:schemas-microsoft-com:mac:vml"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llide 7 TFC.jpg"/>
          <p:cNvPicPr>
            <a:picLocks noChangeAspect="1"/>
          </p:cNvPicPr>
          <p:nvPr/>
        </p:nvPicPr>
        <p:blipFill>
          <a:blip r:embed="rId3"/>
          <a:stretch>
            <a:fillRect/>
          </a:stretch>
        </p:blipFill>
        <p:spPr>
          <a:xfrm>
            <a:off x="0" y="1372826"/>
            <a:ext cx="9144000" cy="5485174"/>
          </a:xfrm>
          <a:prstGeom prst="rect">
            <a:avLst/>
          </a:prstGeom>
        </p:spPr>
      </p:pic>
      <p:sp>
        <p:nvSpPr>
          <p:cNvPr id="4" name="Title 1"/>
          <p:cNvSpPr txBox="1">
            <a:spLocks/>
          </p:cNvSpPr>
          <p:nvPr/>
        </p:nvSpPr>
        <p:spPr>
          <a:xfrm>
            <a:off x="457200" y="76200"/>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srgbClr val="1F497D"/>
                </a:solidFill>
                <a:effectLst>
                  <a:outerShdw blurRad="38100" dist="38100" dir="2700000" algn="tl">
                    <a:srgbClr val="000000">
                      <a:alpha val="43137"/>
                    </a:srgbClr>
                  </a:outerShdw>
                </a:effectLst>
                <a:latin typeface="Arial" pitchFamily="34" charset="0"/>
                <a:ea typeface="Osaka" charset="-128"/>
                <a:cs typeface="Arial" pitchFamily="34" charset="0"/>
              </a:rPr>
              <a:t>Progress and Plans</a:t>
            </a:r>
            <a:r>
              <a:rPr lang="en-US" sz="3200" b="1" dirty="0" smtClean="0">
                <a:solidFill>
                  <a:srgbClr val="1F497D"/>
                </a:solidFill>
                <a:effectLst>
                  <a:outerShdw blurRad="38100" dist="38100" dir="2700000" algn="tl">
                    <a:srgbClr val="000000">
                      <a:alpha val="43137"/>
                    </a:srgbClr>
                  </a:outerShdw>
                </a:effectLst>
                <a:latin typeface="Arial" pitchFamily="34" charset="0"/>
                <a:ea typeface="Osaka" charset="-128"/>
                <a:cs typeface="Arial" pitchFamily="34" charset="0"/>
              </a:rPr>
              <a:t/>
            </a:r>
            <a:br>
              <a:rPr lang="en-US" sz="3200" b="1" dirty="0" smtClean="0">
                <a:solidFill>
                  <a:srgbClr val="1F497D"/>
                </a:solidFill>
                <a:effectLst>
                  <a:outerShdw blurRad="38100" dist="38100" dir="2700000" algn="tl">
                    <a:srgbClr val="000000">
                      <a:alpha val="43137"/>
                    </a:srgbClr>
                  </a:outerShdw>
                </a:effectLst>
                <a:latin typeface="Arial" pitchFamily="34" charset="0"/>
                <a:ea typeface="Osaka" charset="-128"/>
                <a:cs typeface="Arial" pitchFamily="34" charset="0"/>
              </a:rPr>
            </a:br>
            <a:r>
              <a:rPr lang="en-US" sz="3000" b="1" dirty="0" smtClean="0">
                <a:solidFill>
                  <a:srgbClr val="1F497D"/>
                </a:solidFill>
                <a:effectLst>
                  <a:outerShdw blurRad="38100" dist="38100" dir="2700000" algn="tl">
                    <a:srgbClr val="000000">
                      <a:alpha val="43137"/>
                    </a:srgbClr>
                  </a:outerShdw>
                </a:effectLst>
                <a:latin typeface="Arial" pitchFamily="34" charset="0"/>
                <a:cs typeface="Arial" pitchFamily="34" charset="0"/>
              </a:rPr>
              <a:t>Toroidal Field Conductor: Jacketing</a:t>
            </a:r>
            <a:endParaRPr lang="en-US" sz="3000" b="1" dirty="0">
              <a:solidFill>
                <a:srgbClr val="1F497D"/>
              </a:solidFill>
              <a:effectLst>
                <a:outerShdw blurRad="38100" dist="38100" dir="2700000" algn="tl">
                  <a:srgbClr val="000000">
                    <a:alpha val="43137"/>
                  </a:srgbClr>
                </a:outerShdw>
              </a:effectLst>
              <a:latin typeface="Arial" pitchFamily="34" charset="0"/>
              <a:cs typeface="Arial" pitchFamily="34" charset="0"/>
            </a:endParaRPr>
          </a:p>
        </p:txBody>
      </p:sp>
      <p:sp>
        <p:nvSpPr>
          <p:cNvPr id="2" name="TextBox 1"/>
          <p:cNvSpPr txBox="1"/>
          <p:nvPr/>
        </p:nvSpPr>
        <p:spPr>
          <a:xfrm>
            <a:off x="533400" y="1000036"/>
            <a:ext cx="8028297" cy="600164"/>
          </a:xfrm>
          <a:prstGeom prst="rect">
            <a:avLst/>
          </a:prstGeom>
          <a:noFill/>
        </p:spPr>
        <p:txBody>
          <a:bodyPr wrap="square" rtlCol="0">
            <a:spAutoFit/>
          </a:bodyPr>
          <a:lstStyle/>
          <a:p>
            <a:r>
              <a:rPr lang="en-US" sz="1050" b="1" dirty="0" smtClean="0">
                <a:ln w="1905"/>
                <a:latin typeface="Arial" pitchFamily="34" charset="0"/>
                <a:cs typeface="Arial" pitchFamily="34" charset="0"/>
              </a:rPr>
              <a:t>CICEFT (</a:t>
            </a:r>
            <a:r>
              <a:rPr lang="en-US" sz="1050" b="1" dirty="0" smtClean="0">
                <a:latin typeface="Arial" pitchFamily="34" charset="0"/>
                <a:ea typeface="MS PGothic" pitchFamily="34" charset="-128"/>
                <a:cs typeface="Arial" pitchFamily="34" charset="0"/>
              </a:rPr>
              <a:t>Cable </a:t>
            </a:r>
            <a:r>
              <a:rPr lang="en-US" sz="1050" b="1" dirty="0">
                <a:latin typeface="Arial" pitchFamily="34" charset="0"/>
                <a:ea typeface="MS PGothic" pitchFamily="34" charset="-128"/>
                <a:cs typeface="Arial" pitchFamily="34" charset="0"/>
              </a:rPr>
              <a:t>in-Conduit Engineering, Fabrication and Testing</a:t>
            </a:r>
            <a:r>
              <a:rPr lang="en-US" sz="1050" b="1" dirty="0" smtClean="0">
                <a:latin typeface="Arial" pitchFamily="34" charset="0"/>
                <a:ea typeface="MS PGothic" pitchFamily="34" charset="-128"/>
                <a:cs typeface="Arial" pitchFamily="34" charset="0"/>
              </a:rPr>
              <a:t>), now called </a:t>
            </a:r>
            <a:r>
              <a:rPr lang="en-US" sz="1050" b="1" dirty="0">
                <a:latin typeface="Arial" pitchFamily="34" charset="0"/>
                <a:ea typeface="MS PGothic" pitchFamily="34" charset="-128"/>
                <a:cs typeface="Arial" pitchFamily="34" charset="0"/>
              </a:rPr>
              <a:t>High Performance </a:t>
            </a:r>
            <a:r>
              <a:rPr lang="en-US" sz="1050" b="1" dirty="0" smtClean="0">
                <a:latin typeface="Arial" pitchFamily="34" charset="0"/>
                <a:ea typeface="MS PGothic" pitchFamily="34" charset="-128"/>
                <a:cs typeface="Arial" pitchFamily="34" charset="0"/>
              </a:rPr>
              <a:t>Magnetics</a:t>
            </a:r>
            <a:r>
              <a:rPr lang="en-US" sz="1050" b="1" dirty="0" smtClean="0">
                <a:ln w="1905"/>
                <a:latin typeface="Arial" pitchFamily="34" charset="0"/>
                <a:cs typeface="Arial" pitchFamily="34" charset="0"/>
              </a:rPr>
              <a:t>:</a:t>
            </a:r>
          </a:p>
          <a:p>
            <a:r>
              <a:rPr lang="en-US" sz="1050" b="1" dirty="0" smtClean="0">
                <a:ln w="1905"/>
                <a:latin typeface="Arial" pitchFamily="34" charset="0"/>
                <a:cs typeface="Arial" pitchFamily="34" charset="0"/>
              </a:rPr>
              <a:t>Superconducting </a:t>
            </a:r>
            <a:r>
              <a:rPr lang="en-US" sz="1050" b="1" dirty="0">
                <a:ln w="1905"/>
                <a:latin typeface="Arial" pitchFamily="34" charset="0"/>
                <a:cs typeface="Arial" pitchFamily="34" charset="0"/>
              </a:rPr>
              <a:t>Cable Jacketing Facility at the Tallahassee Regional Airport</a:t>
            </a:r>
          </a:p>
          <a:p>
            <a:pPr algn="ctr"/>
            <a:endParaRPr lang="en-US" sz="1200" b="1" dirty="0">
              <a:latin typeface="Arial" pitchFamily="34" charset="0"/>
              <a:cs typeface="Arial" pitchFamily="34" charset="0"/>
            </a:endParaRPr>
          </a:p>
        </p:txBody>
      </p:sp>
    </p:spTree>
    <p:extLst>
      <p:ext uri="{BB962C8B-B14F-4D97-AF65-F5344CB8AC3E}">
        <p14:creationId xmlns:p14="http://schemas.microsoft.com/office/powerpoint/2010/main" val="10476052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814" y="1447800"/>
            <a:ext cx="7241761" cy="54102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457200" y="0"/>
            <a:ext cx="8229600" cy="1143000"/>
          </a:xfrm>
        </p:spPr>
        <p:txBody>
          <a:bodyPr>
            <a:normAutofit/>
          </a:bodyPr>
          <a:lstStyle/>
          <a:p>
            <a:pPr algn="l"/>
            <a:r>
              <a:rPr lang="en-US" sz="2400" b="1" dirty="0" smtClean="0">
                <a:solidFill>
                  <a:srgbClr val="1F497D"/>
                </a:solidFill>
                <a:effectLst>
                  <a:outerShdw blurRad="38100" dist="38100" dir="2700000" algn="tl">
                    <a:srgbClr val="000000">
                      <a:alpha val="43137"/>
                    </a:srgbClr>
                  </a:outerShdw>
                </a:effectLst>
                <a:latin typeface="Arial" pitchFamily="34" charset="0"/>
                <a:ea typeface="Osaka" charset="-128"/>
                <a:cs typeface="Arial" pitchFamily="34" charset="0"/>
              </a:rPr>
              <a:t>Progress and Plans</a:t>
            </a:r>
            <a:r>
              <a:rPr lang="en-US" sz="3200" b="1" dirty="0" smtClean="0">
                <a:solidFill>
                  <a:srgbClr val="1F497D"/>
                </a:solidFill>
                <a:effectLst>
                  <a:outerShdw blurRad="38100" dist="38100" dir="2700000" algn="tl">
                    <a:srgbClr val="000000">
                      <a:alpha val="43137"/>
                    </a:srgbClr>
                  </a:outerShdw>
                </a:effectLst>
                <a:latin typeface="Arial" pitchFamily="34" charset="0"/>
                <a:ea typeface="Osaka" charset="-128"/>
                <a:cs typeface="Arial" pitchFamily="34" charset="0"/>
              </a:rPr>
              <a:t/>
            </a:r>
            <a:br>
              <a:rPr lang="en-US" sz="3200" b="1" dirty="0" smtClean="0">
                <a:solidFill>
                  <a:srgbClr val="1F497D"/>
                </a:solidFill>
                <a:effectLst>
                  <a:outerShdw blurRad="38100" dist="38100" dir="2700000" algn="tl">
                    <a:srgbClr val="000000">
                      <a:alpha val="43137"/>
                    </a:srgbClr>
                  </a:outerShdw>
                </a:effectLst>
                <a:latin typeface="Arial" pitchFamily="34" charset="0"/>
                <a:ea typeface="Osaka" charset="-128"/>
                <a:cs typeface="Arial" pitchFamily="34" charset="0"/>
              </a:rPr>
            </a:br>
            <a:r>
              <a:rPr lang="en-US" sz="3000" b="1" dirty="0" smtClean="0">
                <a:solidFill>
                  <a:srgbClr val="1F497D"/>
                </a:solidFill>
                <a:effectLst>
                  <a:outerShdw blurRad="38100" dist="38100" dir="2700000" algn="tl">
                    <a:srgbClr val="000000">
                      <a:alpha val="43137"/>
                    </a:srgbClr>
                  </a:outerShdw>
                </a:effectLst>
                <a:latin typeface="Arial" pitchFamily="34" charset="0"/>
                <a:cs typeface="Arial" pitchFamily="34" charset="0"/>
              </a:rPr>
              <a:t>Toroidal Field Conductor: Jacketing</a:t>
            </a:r>
            <a:endParaRPr lang="en-US" sz="3000" b="1" dirty="0">
              <a:solidFill>
                <a:srgbClr val="1F497D"/>
              </a:solidFill>
              <a:effectLst>
                <a:outerShdw blurRad="38100" dist="38100" dir="2700000" algn="tl">
                  <a:srgbClr val="000000">
                    <a:alpha val="43137"/>
                  </a:srgbClr>
                </a:outerShdw>
              </a:effectLst>
              <a:latin typeface="Arial" pitchFamily="34" charset="0"/>
              <a:cs typeface="Arial" pitchFamily="34" charset="0"/>
            </a:endParaRPr>
          </a:p>
        </p:txBody>
      </p:sp>
      <p:sp>
        <p:nvSpPr>
          <p:cNvPr id="5" name="TextBox 4"/>
          <p:cNvSpPr txBox="1"/>
          <p:nvPr/>
        </p:nvSpPr>
        <p:spPr>
          <a:xfrm>
            <a:off x="4343400" y="6510670"/>
            <a:ext cx="3429000" cy="276999"/>
          </a:xfrm>
          <a:prstGeom prst="rect">
            <a:avLst/>
          </a:prstGeom>
          <a:noFill/>
        </p:spPr>
        <p:txBody>
          <a:bodyPr wrap="square" rtlCol="0">
            <a:spAutoFit/>
          </a:bodyPr>
          <a:lstStyle/>
          <a:p>
            <a:pPr algn="r"/>
            <a:r>
              <a:rPr lang="en-US" sz="1200" dirty="0" smtClean="0">
                <a:solidFill>
                  <a:schemeClr val="bg1">
                    <a:lumMod val="95000"/>
                  </a:schemeClr>
                </a:solidFill>
                <a:latin typeface="Arial" pitchFamily="34" charset="0"/>
                <a:cs typeface="Arial" pitchFamily="34" charset="0"/>
              </a:rPr>
              <a:t>Photo: CICEFT</a:t>
            </a:r>
            <a:endParaRPr lang="en-US" sz="1200" dirty="0">
              <a:solidFill>
                <a:schemeClr val="bg1">
                  <a:lumMod val="95000"/>
                </a:schemeClr>
              </a:solidFill>
              <a:latin typeface="Arial" pitchFamily="34" charset="0"/>
              <a:cs typeface="Arial" pitchFamily="34" charset="0"/>
            </a:endParaRPr>
          </a:p>
        </p:txBody>
      </p:sp>
      <p:sp>
        <p:nvSpPr>
          <p:cNvPr id="7" name="Rectangle 6"/>
          <p:cNvSpPr/>
          <p:nvPr/>
        </p:nvSpPr>
        <p:spPr>
          <a:xfrm>
            <a:off x="547395" y="970746"/>
            <a:ext cx="7341180" cy="477054"/>
          </a:xfrm>
          <a:prstGeom prst="rect">
            <a:avLst/>
          </a:prstGeom>
        </p:spPr>
        <p:txBody>
          <a:bodyPr wrap="square">
            <a:spAutoFit/>
          </a:bodyPr>
          <a:lstStyle/>
          <a:p>
            <a:r>
              <a:rPr lang="en-US" sz="1400" b="1" dirty="0">
                <a:latin typeface="Arial" pitchFamily="34" charset="0"/>
                <a:cs typeface="Arial" pitchFamily="34" charset="0"/>
              </a:rPr>
              <a:t>Compaction </a:t>
            </a:r>
            <a:r>
              <a:rPr lang="en-US" sz="1400" b="1" dirty="0" smtClean="0">
                <a:latin typeface="Arial" pitchFamily="34" charset="0"/>
                <a:cs typeface="Arial" pitchFamily="34" charset="0"/>
              </a:rPr>
              <a:t>Mill at </a:t>
            </a:r>
            <a:r>
              <a:rPr lang="en-US" sz="1400" b="1" dirty="0" smtClean="0">
                <a:ln w="1905"/>
                <a:latin typeface="Arial" pitchFamily="34" charset="0"/>
                <a:cs typeface="Arial" pitchFamily="34" charset="0"/>
              </a:rPr>
              <a:t>CICEFT</a:t>
            </a:r>
          </a:p>
          <a:p>
            <a:r>
              <a:rPr lang="en-US" sz="1100" b="1" dirty="0" smtClean="0">
                <a:latin typeface="Arial" pitchFamily="34" charset="0"/>
                <a:ea typeface="MS PGothic" pitchFamily="34" charset="-128"/>
                <a:cs typeface="Arial" pitchFamily="34" charset="0"/>
              </a:rPr>
              <a:t>(Cable </a:t>
            </a:r>
            <a:r>
              <a:rPr lang="en-US" sz="1100" b="1" dirty="0">
                <a:latin typeface="Arial" pitchFamily="34" charset="0"/>
                <a:ea typeface="MS PGothic" pitchFamily="34" charset="-128"/>
                <a:cs typeface="Arial" pitchFamily="34" charset="0"/>
              </a:rPr>
              <a:t>in-Conduit Engineering, Fabrication and </a:t>
            </a:r>
            <a:r>
              <a:rPr lang="en-US" sz="1100" b="1" dirty="0" smtClean="0">
                <a:latin typeface="Arial" pitchFamily="34" charset="0"/>
                <a:ea typeface="MS PGothic" pitchFamily="34" charset="-128"/>
                <a:cs typeface="Arial" pitchFamily="34" charset="0"/>
              </a:rPr>
              <a:t>Testing), </a:t>
            </a:r>
            <a:r>
              <a:rPr lang="en-US" sz="1100" b="1" dirty="0">
                <a:latin typeface="Arial" pitchFamily="34" charset="0"/>
                <a:ea typeface="MS PGothic" pitchFamily="34" charset="-128"/>
                <a:cs typeface="Arial" pitchFamily="34" charset="0"/>
              </a:rPr>
              <a:t>now </a:t>
            </a:r>
            <a:r>
              <a:rPr lang="en-US" sz="1100" b="1" dirty="0" smtClean="0">
                <a:latin typeface="Arial" pitchFamily="34" charset="0"/>
                <a:ea typeface="MS PGothic" pitchFamily="34" charset="-128"/>
                <a:cs typeface="Arial" pitchFamily="34" charset="0"/>
              </a:rPr>
              <a:t>called High </a:t>
            </a:r>
            <a:r>
              <a:rPr lang="en-US" sz="1100" b="1" dirty="0">
                <a:latin typeface="Arial" pitchFamily="34" charset="0"/>
                <a:ea typeface="MS PGothic" pitchFamily="34" charset="-128"/>
                <a:cs typeface="Arial" pitchFamily="34" charset="0"/>
              </a:rPr>
              <a:t>Performance </a:t>
            </a:r>
            <a:r>
              <a:rPr lang="en-US" sz="1100" b="1" dirty="0" smtClean="0">
                <a:latin typeface="Arial" pitchFamily="34" charset="0"/>
                <a:ea typeface="MS PGothic" pitchFamily="34" charset="-128"/>
                <a:cs typeface="Arial" pitchFamily="34" charset="0"/>
              </a:rPr>
              <a:t>Magnetics</a:t>
            </a:r>
            <a:endParaRPr lang="en-US" sz="1100" b="1" dirty="0">
              <a:ln w="1905"/>
              <a:latin typeface="Arial" pitchFamily="34" charset="0"/>
              <a:cs typeface="Arial" pitchFamily="34" charset="0"/>
            </a:endParaRPr>
          </a:p>
        </p:txBody>
      </p:sp>
    </p:spTree>
    <p:extLst>
      <p:ext uri="{BB962C8B-B14F-4D97-AF65-F5344CB8AC3E}">
        <p14:creationId xmlns:p14="http://schemas.microsoft.com/office/powerpoint/2010/main" val="22878557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PA_slide 10.jpg"/>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304800" y="-8626"/>
            <a:ext cx="8229600" cy="1143000"/>
          </a:xfrm>
        </p:spPr>
        <p:txBody>
          <a:bodyPr>
            <a:normAutofit/>
          </a:bodyPr>
          <a:lstStyle/>
          <a:p>
            <a:pPr algn="l"/>
            <a:r>
              <a:rPr lang="en-US" sz="2400" b="1" dirty="0" smtClean="0">
                <a:solidFill>
                  <a:srgbClr val="1F497D"/>
                </a:solidFill>
                <a:effectLst>
                  <a:outerShdw blurRad="38100" dist="38100" dir="2700000" algn="tl">
                    <a:srgbClr val="000000">
                      <a:alpha val="43137"/>
                    </a:srgbClr>
                  </a:outerShdw>
                </a:effectLst>
                <a:latin typeface="Arial" pitchFamily="34" charset="0"/>
                <a:cs typeface="Arial" pitchFamily="34" charset="0"/>
              </a:rPr>
              <a:t>Progress and Plans</a:t>
            </a:r>
            <a:r>
              <a:rPr lang="en-US" sz="3200" b="1" dirty="0" smtClean="0">
                <a:solidFill>
                  <a:srgbClr val="1F497D"/>
                </a:solidFill>
                <a:effectLst>
                  <a:outerShdw blurRad="38100" dist="38100" dir="2700000" algn="tl">
                    <a:srgbClr val="000000">
                      <a:alpha val="43137"/>
                    </a:srgbClr>
                  </a:outerShdw>
                </a:effectLst>
                <a:latin typeface="Arial" pitchFamily="34" charset="0"/>
                <a:cs typeface="Arial" pitchFamily="34" charset="0"/>
              </a:rPr>
              <a:t/>
            </a:r>
            <a:br>
              <a:rPr lang="en-US" sz="3200" b="1" dirty="0" smtClean="0">
                <a:solidFill>
                  <a:srgbClr val="1F497D"/>
                </a:solidFill>
                <a:effectLst>
                  <a:outerShdw blurRad="38100" dist="38100" dir="2700000" algn="tl">
                    <a:srgbClr val="000000">
                      <a:alpha val="43137"/>
                    </a:srgbClr>
                  </a:outerShdw>
                </a:effectLst>
                <a:latin typeface="Arial" pitchFamily="34" charset="0"/>
                <a:cs typeface="Arial" pitchFamily="34" charset="0"/>
              </a:rPr>
            </a:br>
            <a:r>
              <a:rPr lang="en-US" sz="3200" b="1" dirty="0" smtClean="0">
                <a:solidFill>
                  <a:srgbClr val="1F497D"/>
                </a:solidFill>
                <a:effectLst>
                  <a:outerShdw blurRad="38100" dist="38100" dir="2700000" algn="tl">
                    <a:srgbClr val="000000">
                      <a:alpha val="43137"/>
                    </a:srgbClr>
                  </a:outerShdw>
                </a:effectLst>
                <a:latin typeface="Arial" pitchFamily="34" charset="0"/>
                <a:cs typeface="Arial" pitchFamily="34" charset="0"/>
              </a:rPr>
              <a:t>Tokamak Cooling Water System</a:t>
            </a:r>
            <a:endParaRPr lang="en-US" sz="2800" b="1" dirty="0">
              <a:solidFill>
                <a:srgbClr val="1F497D"/>
              </a:solidFill>
              <a:effectLst>
                <a:outerShdw blurRad="38100" dist="38100" dir="2700000" algn="tl">
                  <a:srgbClr val="000000">
                    <a:alpha val="43137"/>
                  </a:srgbClr>
                </a:outerShdw>
              </a:effectLst>
              <a:latin typeface="Arial" pitchFamily="34" charset="0"/>
              <a:cs typeface="Arial" pitchFamily="34" charset="0"/>
            </a:endParaRPr>
          </a:p>
        </p:txBody>
      </p:sp>
      <p:sp>
        <p:nvSpPr>
          <p:cNvPr id="6" name="TextBox 5"/>
          <p:cNvSpPr txBox="1"/>
          <p:nvPr/>
        </p:nvSpPr>
        <p:spPr>
          <a:xfrm>
            <a:off x="228600" y="1447800"/>
            <a:ext cx="4114800" cy="3754874"/>
          </a:xfrm>
          <a:prstGeom prst="rect">
            <a:avLst/>
          </a:prstGeom>
          <a:noFill/>
        </p:spPr>
        <p:txBody>
          <a:bodyPr wrap="square" rtlCol="0">
            <a:spAutoFit/>
          </a:bodyPr>
          <a:lstStyle/>
          <a:p>
            <a:pPr marL="233363" indent="-233363">
              <a:spcAft>
                <a:spcPts val="1200"/>
              </a:spcAft>
              <a:buFont typeface="Arial" pitchFamily="34" charset="0"/>
              <a:buChar char="•"/>
            </a:pPr>
            <a:r>
              <a:rPr lang="en-US" b="1" dirty="0" smtClean="0">
                <a:latin typeface="Arial" pitchFamily="34" charset="0"/>
                <a:cs typeface="Arial" pitchFamily="34" charset="0"/>
              </a:rPr>
              <a:t>Basic Ordering Agreement with AREVA Federal Services (awarded December 2009)</a:t>
            </a:r>
          </a:p>
          <a:p>
            <a:pPr marL="233363" indent="-233363">
              <a:spcAft>
                <a:spcPts val="1200"/>
              </a:spcAft>
              <a:buFont typeface="Arial" pitchFamily="34" charset="0"/>
              <a:buChar char="•"/>
            </a:pPr>
            <a:r>
              <a:rPr lang="en-US" b="1" dirty="0" smtClean="0">
                <a:latin typeface="Arial" pitchFamily="34" charset="0"/>
                <a:cs typeface="Arial" pitchFamily="34" charset="0"/>
              </a:rPr>
              <a:t>Final Design for Drain Tanks (April 2011)</a:t>
            </a:r>
          </a:p>
          <a:p>
            <a:pPr marL="233363" indent="-233363">
              <a:spcAft>
                <a:spcPts val="1200"/>
              </a:spcAft>
              <a:buFont typeface="Arial" pitchFamily="34" charset="0"/>
              <a:buChar char="•"/>
            </a:pPr>
            <a:r>
              <a:rPr lang="en-US" b="1" dirty="0" smtClean="0">
                <a:latin typeface="Arial" pitchFamily="34" charset="0"/>
                <a:cs typeface="Arial" pitchFamily="34" charset="0"/>
              </a:rPr>
              <a:t>Contract to AREVA/Joseph Oat for Drain Tank Fabrication (September 2011)</a:t>
            </a:r>
          </a:p>
          <a:p>
            <a:pPr marL="233363" indent="-233363">
              <a:spcAft>
                <a:spcPts val="1200"/>
              </a:spcAft>
              <a:buFont typeface="Arial" pitchFamily="34" charset="0"/>
              <a:buChar char="•"/>
            </a:pPr>
            <a:r>
              <a:rPr lang="en-US" b="1" dirty="0" smtClean="0">
                <a:latin typeface="Arial" pitchFamily="34" charset="0"/>
                <a:cs typeface="Arial" pitchFamily="34" charset="0"/>
              </a:rPr>
              <a:t>Preliminary Design for All Other Systems (March 2012)</a:t>
            </a:r>
          </a:p>
          <a:p>
            <a:pPr marL="285750" indent="-285750">
              <a:spcAft>
                <a:spcPts val="1200"/>
              </a:spcAft>
              <a:buFont typeface="Arial" pitchFamily="34" charset="0"/>
              <a:buChar char="•"/>
            </a:pPr>
            <a:endParaRPr lang="en-US" dirty="0"/>
          </a:p>
        </p:txBody>
      </p:sp>
      <p:sp>
        <p:nvSpPr>
          <p:cNvPr id="10" name="Content Placeholder 8"/>
          <p:cNvSpPr txBox="1">
            <a:spLocks/>
          </p:cNvSpPr>
          <p:nvPr/>
        </p:nvSpPr>
        <p:spPr bwMode="auto">
          <a:xfrm>
            <a:off x="5181600" y="4343400"/>
            <a:ext cx="3657600" cy="510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Times" pitchFamily="18" charset="0"/>
              <a:buChar char="•"/>
              <a:defRPr sz="2200">
                <a:solidFill>
                  <a:schemeClr val="accent2"/>
                </a:solidFill>
                <a:latin typeface="+mn-lt"/>
                <a:ea typeface="+mn-ea"/>
                <a:cs typeface="+mn-cs"/>
              </a:defRPr>
            </a:lvl1pPr>
            <a:lvl2pPr marL="742950" indent="-285750" algn="l" rtl="0" eaLnBrk="0" fontAlgn="base" hangingPunct="0">
              <a:spcBef>
                <a:spcPct val="20000"/>
              </a:spcBef>
              <a:spcAft>
                <a:spcPct val="0"/>
              </a:spcAft>
              <a:buClr>
                <a:schemeClr val="accent2"/>
              </a:buClr>
              <a:buFont typeface="Times" pitchFamily="18" charset="0"/>
              <a:buChar char="–"/>
              <a:defRPr sz="2200">
                <a:solidFill>
                  <a:schemeClr val="accent2"/>
                </a:solidFill>
                <a:latin typeface="+mn-lt"/>
                <a:ea typeface="+mn-ea"/>
              </a:defRPr>
            </a:lvl2pPr>
            <a:lvl3pPr marL="1143000" indent="-228600" algn="l" rtl="0" eaLnBrk="0" fontAlgn="base" hangingPunct="0">
              <a:spcBef>
                <a:spcPct val="20000"/>
              </a:spcBef>
              <a:spcAft>
                <a:spcPct val="0"/>
              </a:spcAft>
              <a:buClr>
                <a:schemeClr val="accent2"/>
              </a:buClr>
              <a:buFont typeface="Wingdings" pitchFamily="2" charset="2"/>
              <a:buChar char="§"/>
              <a:defRPr sz="2200">
                <a:solidFill>
                  <a:schemeClr val="accent2"/>
                </a:solidFill>
                <a:latin typeface="+mn-lt"/>
                <a:ea typeface="+mn-ea"/>
              </a:defRPr>
            </a:lvl3pPr>
            <a:lvl4pPr marL="1600200" indent="-228600" algn="l" rtl="0" eaLnBrk="0" fontAlgn="base" hangingPunct="0">
              <a:spcBef>
                <a:spcPct val="20000"/>
              </a:spcBef>
              <a:spcAft>
                <a:spcPct val="0"/>
              </a:spcAft>
              <a:buClr>
                <a:schemeClr val="accent2"/>
              </a:buClr>
              <a:buFont typeface="Times" pitchFamily="18" charset="0"/>
              <a:buChar char="–"/>
              <a:defRPr sz="2000">
                <a:solidFill>
                  <a:schemeClr val="accent2"/>
                </a:solidFill>
                <a:latin typeface="+mn-lt"/>
                <a:ea typeface="+mn-ea"/>
              </a:defRPr>
            </a:lvl4pPr>
            <a:lvl5pPr marL="2057400" indent="-228600" algn="l" rtl="0" eaLnBrk="0" fontAlgn="base" hangingPunct="0">
              <a:spcBef>
                <a:spcPct val="20000"/>
              </a:spcBef>
              <a:spcAft>
                <a:spcPct val="0"/>
              </a:spcAft>
              <a:buClr>
                <a:schemeClr val="accent2"/>
              </a:buClr>
              <a:buFont typeface="Times" pitchFamily="18" charset="0"/>
              <a:buChar char="»"/>
              <a:defRPr sz="2000">
                <a:solidFill>
                  <a:schemeClr val="accent2"/>
                </a:solidFill>
                <a:latin typeface="+mn-lt"/>
                <a:ea typeface="+mn-ea"/>
              </a:defRPr>
            </a:lvl5pPr>
            <a:lvl6pPr marL="2514600" indent="-228600" algn="l" rtl="0" fontAlgn="base">
              <a:spcBef>
                <a:spcPct val="20000"/>
              </a:spcBef>
              <a:spcAft>
                <a:spcPct val="0"/>
              </a:spcAft>
              <a:buClr>
                <a:schemeClr val="accent2"/>
              </a:buClr>
              <a:buFont typeface="Times" pitchFamily="80" charset="0"/>
              <a:buChar char="»"/>
              <a:defRPr sz="2000">
                <a:solidFill>
                  <a:schemeClr val="accent2"/>
                </a:solidFill>
                <a:latin typeface="+mn-lt"/>
                <a:ea typeface="+mn-ea"/>
              </a:defRPr>
            </a:lvl6pPr>
            <a:lvl7pPr marL="2971800" indent="-228600" algn="l" rtl="0" fontAlgn="base">
              <a:spcBef>
                <a:spcPct val="20000"/>
              </a:spcBef>
              <a:spcAft>
                <a:spcPct val="0"/>
              </a:spcAft>
              <a:buClr>
                <a:schemeClr val="accent2"/>
              </a:buClr>
              <a:buFont typeface="Times" pitchFamily="80" charset="0"/>
              <a:buChar char="»"/>
              <a:defRPr sz="2000">
                <a:solidFill>
                  <a:schemeClr val="accent2"/>
                </a:solidFill>
                <a:latin typeface="+mn-lt"/>
                <a:ea typeface="+mn-ea"/>
              </a:defRPr>
            </a:lvl7pPr>
            <a:lvl8pPr marL="3429000" indent="-228600" algn="l" rtl="0" fontAlgn="base">
              <a:spcBef>
                <a:spcPct val="20000"/>
              </a:spcBef>
              <a:spcAft>
                <a:spcPct val="0"/>
              </a:spcAft>
              <a:buClr>
                <a:schemeClr val="accent2"/>
              </a:buClr>
              <a:buFont typeface="Times" pitchFamily="80" charset="0"/>
              <a:buChar char="»"/>
              <a:defRPr sz="2000">
                <a:solidFill>
                  <a:schemeClr val="accent2"/>
                </a:solidFill>
                <a:latin typeface="+mn-lt"/>
                <a:ea typeface="+mn-ea"/>
              </a:defRPr>
            </a:lvl8pPr>
            <a:lvl9pPr marL="3886200" indent="-228600" algn="l" rtl="0" fontAlgn="base">
              <a:spcBef>
                <a:spcPct val="20000"/>
              </a:spcBef>
              <a:spcAft>
                <a:spcPct val="0"/>
              </a:spcAft>
              <a:buClr>
                <a:schemeClr val="accent2"/>
              </a:buClr>
              <a:buFont typeface="Times" pitchFamily="80" charset="0"/>
              <a:buChar char="»"/>
              <a:defRPr sz="2000">
                <a:solidFill>
                  <a:schemeClr val="accent2"/>
                </a:solidFill>
                <a:latin typeface="+mn-lt"/>
                <a:ea typeface="+mn-ea"/>
              </a:defRPr>
            </a:lvl9pPr>
          </a:lstStyle>
          <a:p>
            <a:pPr marL="0" indent="0" algn="r">
              <a:buFont typeface="Times" pitchFamily="18" charset="0"/>
              <a:buNone/>
            </a:pPr>
            <a:r>
              <a:rPr lang="en-US" sz="1200" dirty="0" smtClean="0">
                <a:solidFill>
                  <a:schemeClr val="tx1"/>
                </a:solidFill>
                <a:latin typeface="Arial" pitchFamily="34" charset="0"/>
                <a:cs typeface="Arial" pitchFamily="34" charset="0"/>
              </a:rPr>
              <a:t>Drain Tank Vendor Prequalification Tours</a:t>
            </a:r>
          </a:p>
          <a:p>
            <a:pPr marL="0" indent="0" algn="r">
              <a:buFont typeface="Times" pitchFamily="18" charset="0"/>
              <a:buNone/>
            </a:pPr>
            <a:r>
              <a:rPr lang="en-US" sz="1200" dirty="0" smtClean="0">
                <a:solidFill>
                  <a:schemeClr val="tx1"/>
                </a:solidFill>
                <a:latin typeface="Arial" pitchFamily="34" charset="0"/>
                <a:cs typeface="Arial" pitchFamily="34" charset="0"/>
              </a:rPr>
              <a:t>[February 2011]</a:t>
            </a:r>
          </a:p>
        </p:txBody>
      </p:sp>
    </p:spTree>
    <p:extLst>
      <p:ext uri="{BB962C8B-B14F-4D97-AF65-F5344CB8AC3E}">
        <p14:creationId xmlns:p14="http://schemas.microsoft.com/office/powerpoint/2010/main" val="798238954"/>
      </p:ext>
    </p:extLst>
  </p:cSld>
  <p:clrMapOvr>
    <a:masterClrMapping/>
  </p:clrMapOvr>
  <mc:AlternateContent xmlns:mc="http://schemas.openxmlformats.org/markup-compatibility/2006" xmlns:p14="http://schemas.microsoft.com/office/powerpoint/2010/main">
    <mc:Choice Requires="p14">
      <p:transition p14:dur="10"/>
    </mc:Choice>
    <mc:Fallback xmlns="" xmlns:mv="urn:schemas-microsoft-com:mac:vml">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8555</TotalTime>
  <Words>1615</Words>
  <Application>Microsoft Office PowerPoint</Application>
  <PresentationFormat>On-screen Show (4:3)</PresentationFormat>
  <Paragraphs>327</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Progress and Plans Central Solenoid</vt:lpstr>
      <vt:lpstr>Central Solenoid Conductor Testing at ORNL’s Spallation Neutron Source (DOE/SC/BES)</vt:lpstr>
      <vt:lpstr>Progress and Plans Toroidal Field Conductor: Strand</vt:lpstr>
      <vt:lpstr>Progress and Plans Toroidal Field Conductor: Strand</vt:lpstr>
      <vt:lpstr>PowerPoint Presentation</vt:lpstr>
      <vt:lpstr>Progress and Plans Toroidal Field Conductor: Jacketing</vt:lpstr>
      <vt:lpstr>Progress and Plans Tokamak Cooling Water System</vt:lpstr>
      <vt:lpstr>PowerPoint Presentation</vt:lpstr>
      <vt:lpstr>Progress and Plans Vacuum and Pumping</vt:lpstr>
      <vt:lpstr>Progress and Plans Pellet Injection</vt:lpstr>
      <vt:lpstr>Progress and Plans Disruption Mitigation</vt:lpstr>
      <vt:lpstr>Progress and Plans Diagnostics</vt:lpstr>
      <vt:lpstr>PowerPoint Presentation</vt:lpstr>
      <vt:lpstr>PowerPoint Presentation</vt:lpstr>
      <vt:lpstr>PowerPoint Presentation</vt:lpstr>
      <vt:lpstr>PowerPoint Presentation</vt:lpstr>
    </vt:vector>
  </TitlesOfParts>
  <Company>ORNL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DOE SC Graduate Fellows</dc:title>
  <dc:creator>Lynne Degitz</dc:creator>
  <cp:lastModifiedBy>Lynne Degitz</cp:lastModifiedBy>
  <cp:revision>544</cp:revision>
  <cp:lastPrinted>2011-12-02T19:33:05Z</cp:lastPrinted>
  <dcterms:created xsi:type="dcterms:W3CDTF">2011-10-18T13:26:29Z</dcterms:created>
  <dcterms:modified xsi:type="dcterms:W3CDTF">2011-12-08T13:54:43Z</dcterms:modified>
</cp:coreProperties>
</file>